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8"/>
  </p:notesMasterIdLst>
  <p:sldIdLst>
    <p:sldId id="2141" r:id="rId2"/>
    <p:sldId id="2191" r:id="rId3"/>
    <p:sldId id="2196" r:id="rId4"/>
    <p:sldId id="2123" r:id="rId5"/>
    <p:sldId id="2183" r:id="rId6"/>
    <p:sldId id="2187" r:id="rId7"/>
    <p:sldId id="2186" r:id="rId8"/>
    <p:sldId id="2169" r:id="rId9"/>
    <p:sldId id="2185" r:id="rId10"/>
    <p:sldId id="2199" r:id="rId11"/>
    <p:sldId id="2177" r:id="rId12"/>
    <p:sldId id="2173" r:id="rId13"/>
    <p:sldId id="2145" r:id="rId14"/>
    <p:sldId id="2148" r:id="rId15"/>
    <p:sldId id="2224" r:id="rId16"/>
    <p:sldId id="2181" r:id="rId17"/>
    <p:sldId id="2206" r:id="rId18"/>
    <p:sldId id="2184" r:id="rId19"/>
    <p:sldId id="2227" r:id="rId20"/>
    <p:sldId id="2107" r:id="rId21"/>
    <p:sldId id="2159" r:id="rId22"/>
    <p:sldId id="2108" r:id="rId23"/>
    <p:sldId id="2215" r:id="rId24"/>
    <p:sldId id="2166" r:id="rId25"/>
    <p:sldId id="2168" r:id="rId26"/>
    <p:sldId id="2179" r:id="rId27"/>
    <p:sldId id="2201" r:id="rId28"/>
    <p:sldId id="2094" r:id="rId29"/>
    <p:sldId id="2170" r:id="rId30"/>
    <p:sldId id="2150" r:id="rId31"/>
    <p:sldId id="2151" r:id="rId32"/>
    <p:sldId id="2222" r:id="rId33"/>
    <p:sldId id="2217" r:id="rId34"/>
    <p:sldId id="2146" r:id="rId35"/>
    <p:sldId id="2228" r:id="rId36"/>
    <p:sldId id="479" r:id="rId3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howGuides="1">
      <p:cViewPr varScale="1">
        <p:scale>
          <a:sx n="104" d="100"/>
          <a:sy n="104" d="100"/>
        </p:scale>
        <p:origin x="232" y="6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C9D9CBB8-2FB5-48EA-AD9F-AF25848F0489}">
      <dgm:prSet custT="1"/>
      <dgm:spPr/>
      <dgm:t>
        <a:bodyPr/>
        <a:lstStyle/>
        <a:p>
          <a:pPr>
            <a:lnSpc>
              <a:spcPct val="100000"/>
            </a:lnSpc>
            <a:defRPr cap="all"/>
          </a:pPr>
          <a:r>
            <a:rPr lang="en-US" sz="1600" b="1" dirty="0"/>
            <a:t>introduction to machine learning</a:t>
          </a:r>
        </a:p>
      </dgm:t>
    </dgm:pt>
    <dgm:pt modelId="{651577D6-9C8D-4710-8CD7-A080D3F83FF5}" type="parTrans" cxnId="{F852CAFD-981E-44ED-ADD2-23B31567A29A}">
      <dgm:prSet/>
      <dgm:spPr/>
      <dgm:t>
        <a:bodyPr/>
        <a:lstStyle/>
        <a:p>
          <a:endParaRPr lang="en-US" sz="2800" b="1"/>
        </a:p>
      </dgm:t>
    </dgm:pt>
    <dgm:pt modelId="{F8EEACA5-0814-4B39-B382-4B508B7606BE}" type="sibTrans" cxnId="{F852CAFD-981E-44ED-ADD2-23B31567A29A}">
      <dgm:prSet/>
      <dgm:spPr/>
      <dgm:t>
        <a:bodyPr/>
        <a:lstStyle/>
        <a:p>
          <a:endParaRPr lang="en-US" sz="2800" b="1"/>
        </a:p>
      </dgm:t>
    </dgm:pt>
    <dgm:pt modelId="{AECA0286-52F5-4F2E-A552-2D841A602238}">
      <dgm:prSet custT="1"/>
      <dgm:spPr/>
      <dgm:t>
        <a:bodyPr/>
        <a:lstStyle/>
        <a:p>
          <a:pPr>
            <a:lnSpc>
              <a:spcPct val="100000"/>
            </a:lnSpc>
            <a:defRPr cap="all"/>
          </a:pPr>
          <a:r>
            <a:rPr lang="en-US" sz="1600" b="1" dirty="0"/>
            <a:t>How do we practically build machine learning models?</a:t>
          </a:r>
        </a:p>
      </dgm:t>
    </dgm:pt>
    <dgm:pt modelId="{818B0696-AB57-4357-86C4-B65E4EEE7004}" type="parTrans" cxnId="{3188D061-28DF-44FC-ADF6-22C6F748A6B9}">
      <dgm:prSet/>
      <dgm:spPr/>
      <dgm:t>
        <a:bodyPr/>
        <a:lstStyle/>
        <a:p>
          <a:endParaRPr lang="en-US" sz="2800" b="1"/>
        </a:p>
      </dgm:t>
    </dgm:pt>
    <dgm:pt modelId="{5E99C361-B0F0-4A73-9894-38753412569F}" type="sibTrans" cxnId="{3188D061-28DF-44FC-ADF6-22C6F748A6B9}">
      <dgm:prSet/>
      <dgm:spPr/>
      <dgm:t>
        <a:bodyPr/>
        <a:lstStyle/>
        <a:p>
          <a:endParaRPr lang="en-US" sz="2800" b="1"/>
        </a:p>
      </dgm:t>
    </dgm:pt>
    <dgm:pt modelId="{B8CAA25F-27A2-4C61-8ADE-5F1BE6D955B6}">
      <dgm:prSet custT="1"/>
      <dgm:spPr/>
      <dgm:t>
        <a:bodyPr/>
        <a:lstStyle/>
        <a:p>
          <a:pPr>
            <a:lnSpc>
              <a:spcPct val="100000"/>
            </a:lnSpc>
            <a:defRPr cap="all"/>
          </a:pPr>
          <a:r>
            <a:rPr lang="en-US" sz="1600" b="1" dirty="0"/>
            <a:t>AI in Toxicology - Examples</a:t>
          </a:r>
        </a:p>
      </dgm:t>
    </dgm:pt>
    <dgm:pt modelId="{260A07A3-44E5-45E9-AF2A-39DD2C90F379}" type="sibTrans" cxnId="{0E39C8EA-1427-4FE8-ACF6-E317F87D33F8}">
      <dgm:prSet/>
      <dgm:spPr/>
      <dgm:t>
        <a:bodyPr/>
        <a:lstStyle/>
        <a:p>
          <a:endParaRPr lang="en-US" sz="2800" b="1"/>
        </a:p>
      </dgm:t>
    </dgm:pt>
    <dgm:pt modelId="{AF7BFB8B-F6F1-4285-ABDD-09A032584160}" type="parTrans" cxnId="{0E39C8EA-1427-4FE8-ACF6-E317F87D33F8}">
      <dgm:prSet/>
      <dgm:spPr/>
      <dgm:t>
        <a:bodyPr/>
        <a:lstStyle/>
        <a:p>
          <a:endParaRPr lang="en-US" sz="2800" b="1"/>
        </a:p>
      </dgm:t>
    </dgm:pt>
    <dgm:pt modelId="{A0E21E88-C94F-284E-8308-F5034376E8CD}">
      <dgm:prSet custT="1"/>
      <dgm:spPr/>
      <dgm:t>
        <a:bodyPr/>
        <a:lstStyle/>
        <a:p>
          <a:pPr>
            <a:lnSpc>
              <a:spcPct val="100000"/>
            </a:lnSpc>
            <a:defRPr cap="all"/>
          </a:pPr>
          <a:r>
            <a:rPr lang="en-US" sz="1600" b="1" dirty="0"/>
            <a:t>hands-on example with </a:t>
          </a:r>
          <a:r>
            <a:rPr lang="en-US" sz="1600" b="1" dirty="0" err="1"/>
            <a:t>tidymodels</a:t>
          </a:r>
          <a:r>
            <a:rPr lang="en-US" sz="1600" b="1" dirty="0"/>
            <a:t> in R</a:t>
          </a:r>
        </a:p>
      </dgm:t>
    </dgm:pt>
    <dgm:pt modelId="{10D51A32-26F4-7E4D-AA7E-9A73D8E20F45}" type="sibTrans" cxnId="{DF0358DB-3A76-2343-BD98-51378491C148}">
      <dgm:prSet/>
      <dgm:spPr/>
      <dgm:t>
        <a:bodyPr/>
        <a:lstStyle/>
        <a:p>
          <a:endParaRPr lang="en-GB" sz="2000"/>
        </a:p>
      </dgm:t>
    </dgm:pt>
    <dgm:pt modelId="{F4A26842-E0B2-3643-9A84-64F1FFF08EA7}" type="parTrans" cxnId="{DF0358DB-3A76-2343-BD98-51378491C148}">
      <dgm:prSet/>
      <dgm:spPr/>
      <dgm:t>
        <a:bodyPr/>
        <a:lstStyle/>
        <a:p>
          <a:endParaRPr lang="en-GB" sz="2000"/>
        </a:p>
      </dgm:t>
    </dgm:pt>
    <dgm:pt modelId="{F4C9AD7F-BE02-4994-8D0C-33B67BF563C9}" type="pres">
      <dgm:prSet presAssocID="{9D5C0EF8-627D-412B-971D-24A0610B15B2}" presName="root" presStyleCnt="0">
        <dgm:presLayoutVars>
          <dgm:dir/>
          <dgm:resizeHandles val="exact"/>
        </dgm:presLayoutVars>
      </dgm:prSet>
      <dgm:spPr/>
    </dgm:pt>
    <dgm:pt modelId="{12268E02-0828-4800-B118-244B5C944387}" type="pres">
      <dgm:prSet presAssocID="{C9D9CBB8-2FB5-48EA-AD9F-AF25848F0489}" presName="compNode" presStyleCnt="0"/>
      <dgm:spPr/>
    </dgm:pt>
    <dgm:pt modelId="{13AFAD50-DF97-48A9-AA83-0692DFAD48C9}" type="pres">
      <dgm:prSet presAssocID="{C9D9CBB8-2FB5-48EA-AD9F-AF25848F0489}" presName="iconBgRect" presStyleLbl="bgShp" presStyleIdx="0" presStyleCnt="4"/>
      <dgm:spPr/>
    </dgm:pt>
    <dgm:pt modelId="{C620E309-4C09-43FA-A96B-418583F14E95}" type="pres">
      <dgm:prSet presAssocID="{C9D9CBB8-2FB5-48EA-AD9F-AF25848F04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99763D62-293D-4553-8EE0-7E9215003FCF}" type="pres">
      <dgm:prSet presAssocID="{C9D9CBB8-2FB5-48EA-AD9F-AF25848F0489}" presName="spaceRect" presStyleCnt="0"/>
      <dgm:spPr/>
    </dgm:pt>
    <dgm:pt modelId="{014CA922-36F9-4ACC-BE8D-68D3A8D7BC31}" type="pres">
      <dgm:prSet presAssocID="{C9D9CBB8-2FB5-48EA-AD9F-AF25848F0489}" presName="textRect" presStyleLbl="revTx" presStyleIdx="0" presStyleCnt="4">
        <dgm:presLayoutVars>
          <dgm:chMax val="1"/>
          <dgm:chPref val="1"/>
        </dgm:presLayoutVars>
      </dgm:prSet>
      <dgm:spPr/>
    </dgm:pt>
    <dgm:pt modelId="{AA6DF7FA-19C2-44CA-92F7-445FE2B5B12E}" type="pres">
      <dgm:prSet presAssocID="{F8EEACA5-0814-4B39-B382-4B508B7606BE}" presName="sibTrans" presStyleCnt="0"/>
      <dgm:spPr/>
    </dgm:pt>
    <dgm:pt modelId="{3595BC3F-BAF5-44CD-9373-F7BBC7482F58}" type="pres">
      <dgm:prSet presAssocID="{AECA0286-52F5-4F2E-A552-2D841A602238}" presName="compNode" presStyleCnt="0"/>
      <dgm:spPr/>
    </dgm:pt>
    <dgm:pt modelId="{0DDC2758-DF45-44F5-B980-9A6BB50D01A0}" type="pres">
      <dgm:prSet presAssocID="{AECA0286-52F5-4F2E-A552-2D841A602238}" presName="iconBgRect" presStyleLbl="bgShp" presStyleIdx="1" presStyleCnt="4"/>
      <dgm:spPr/>
    </dgm:pt>
    <dgm:pt modelId="{5EDD2660-B6B1-4EFB-9951-4F2F31C31024}" type="pres">
      <dgm:prSet presAssocID="{AECA0286-52F5-4F2E-A552-2D841A6022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06D1B959-4582-4548-9994-42E6A2FD7943}" type="pres">
      <dgm:prSet presAssocID="{AECA0286-52F5-4F2E-A552-2D841A602238}" presName="spaceRect" presStyleCnt="0"/>
      <dgm:spPr/>
    </dgm:pt>
    <dgm:pt modelId="{DB4FA1D4-C704-42B6-970A-11475A5A4675}" type="pres">
      <dgm:prSet presAssocID="{AECA0286-52F5-4F2E-A552-2D841A602238}" presName="textRect" presStyleLbl="revTx" presStyleIdx="1" presStyleCnt="4">
        <dgm:presLayoutVars>
          <dgm:chMax val="1"/>
          <dgm:chPref val="1"/>
        </dgm:presLayoutVars>
      </dgm:prSet>
      <dgm:spPr/>
    </dgm:pt>
    <dgm:pt modelId="{BFB0095F-370B-4996-B295-03D4A3599EBA}" type="pres">
      <dgm:prSet presAssocID="{5E99C361-B0F0-4A73-9894-38753412569F}" presName="sibTrans" presStyleCnt="0"/>
      <dgm:spPr/>
    </dgm:pt>
    <dgm:pt modelId="{FE79D5BE-58B3-41A0-A065-4E13D9BC0B9C}" type="pres">
      <dgm:prSet presAssocID="{B8CAA25F-27A2-4C61-8ADE-5F1BE6D955B6}" presName="compNode" presStyleCnt="0"/>
      <dgm:spPr/>
    </dgm:pt>
    <dgm:pt modelId="{B8F9D147-A880-4110-85DD-D3B85436FD02}" type="pres">
      <dgm:prSet presAssocID="{B8CAA25F-27A2-4C61-8ADE-5F1BE6D955B6}" presName="iconBgRect" presStyleLbl="bgShp" presStyleIdx="2" presStyleCnt="4"/>
      <dgm:spPr/>
    </dgm:pt>
    <dgm:pt modelId="{498F0C06-12D9-42AB-8E7D-144A60AA7092}" type="pres">
      <dgm:prSet presAssocID="{B8CAA25F-27A2-4C61-8ADE-5F1BE6D955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active"/>
        </a:ext>
      </dgm:extLst>
    </dgm:pt>
    <dgm:pt modelId="{F1C2E539-BA5C-41A5-A40C-290A250C3235}" type="pres">
      <dgm:prSet presAssocID="{B8CAA25F-27A2-4C61-8ADE-5F1BE6D955B6}" presName="spaceRect" presStyleCnt="0"/>
      <dgm:spPr/>
    </dgm:pt>
    <dgm:pt modelId="{C9559096-7237-4608-9F48-97EC224034B2}" type="pres">
      <dgm:prSet presAssocID="{B8CAA25F-27A2-4C61-8ADE-5F1BE6D955B6}" presName="textRect" presStyleLbl="revTx" presStyleIdx="2" presStyleCnt="4">
        <dgm:presLayoutVars>
          <dgm:chMax val="1"/>
          <dgm:chPref val="1"/>
        </dgm:presLayoutVars>
      </dgm:prSet>
      <dgm:spPr/>
    </dgm:pt>
    <dgm:pt modelId="{7F7C5FD8-46F9-CA47-9D24-7E84DFA82C21}" type="pres">
      <dgm:prSet presAssocID="{260A07A3-44E5-45E9-AF2A-39DD2C90F379}" presName="sibTrans" presStyleCnt="0"/>
      <dgm:spPr/>
    </dgm:pt>
    <dgm:pt modelId="{AF9FF733-0768-D14F-A69A-D6152A5A535F}" type="pres">
      <dgm:prSet presAssocID="{A0E21E88-C94F-284E-8308-F5034376E8CD}" presName="compNode" presStyleCnt="0"/>
      <dgm:spPr/>
    </dgm:pt>
    <dgm:pt modelId="{5E86FF8B-F667-724F-8E2F-76154D2522E7}" type="pres">
      <dgm:prSet presAssocID="{A0E21E88-C94F-284E-8308-F5034376E8CD}" presName="iconBgRect" presStyleLbl="bgShp" presStyleIdx="3" presStyleCnt="4"/>
      <dgm:spPr/>
    </dgm:pt>
    <dgm:pt modelId="{E0E7DB9F-1F96-EB43-BB5E-33FED43FBE6F}" type="pres">
      <dgm:prSet presAssocID="{A0E21E88-C94F-284E-8308-F5034376E8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eb design outline"/>
        </a:ext>
      </dgm:extLst>
    </dgm:pt>
    <dgm:pt modelId="{60C2EC54-EB43-4B45-A0B3-8BDDAF808DD9}" type="pres">
      <dgm:prSet presAssocID="{A0E21E88-C94F-284E-8308-F5034376E8CD}" presName="spaceRect" presStyleCnt="0"/>
      <dgm:spPr/>
    </dgm:pt>
    <dgm:pt modelId="{BF038F1B-0D69-204E-AC0A-F7BA15B15F72}" type="pres">
      <dgm:prSet presAssocID="{A0E21E88-C94F-284E-8308-F5034376E8CD}" presName="textRect" presStyleLbl="revTx" presStyleIdx="3" presStyleCnt="4">
        <dgm:presLayoutVars>
          <dgm:chMax val="1"/>
          <dgm:chPref val="1"/>
        </dgm:presLayoutVars>
      </dgm:prSet>
      <dgm:spPr/>
    </dgm:pt>
  </dgm:ptLst>
  <dgm:cxnLst>
    <dgm:cxn modelId="{0BC4390B-C494-F848-962B-686B49C1D4E0}" type="presOf" srcId="{A0E21E88-C94F-284E-8308-F5034376E8CD}" destId="{BF038F1B-0D69-204E-AC0A-F7BA15B15F72}" srcOrd="0" destOrd="0" presId="urn:microsoft.com/office/officeart/2018/5/layout/IconCircleLabelList"/>
    <dgm:cxn modelId="{3188D061-28DF-44FC-ADF6-22C6F748A6B9}" srcId="{9D5C0EF8-627D-412B-971D-24A0610B15B2}" destId="{AECA0286-52F5-4F2E-A552-2D841A602238}" srcOrd="1" destOrd="0" parTransId="{818B0696-AB57-4357-86C4-B65E4EEE7004}" sibTransId="{5E99C361-B0F0-4A73-9894-38753412569F}"/>
    <dgm:cxn modelId="{25F7BF86-ED0C-094D-B9C5-2CB75C9CECC2}" type="presOf" srcId="{AECA0286-52F5-4F2E-A552-2D841A602238}" destId="{DB4FA1D4-C704-42B6-970A-11475A5A4675}" srcOrd="0" destOrd="0" presId="urn:microsoft.com/office/officeart/2018/5/layout/IconCircleLabelList"/>
    <dgm:cxn modelId="{5499B589-C664-7344-8D93-EB7198EF4C9E}" type="presOf" srcId="{9D5C0EF8-627D-412B-971D-24A0610B15B2}" destId="{F4C9AD7F-BE02-4994-8D0C-33B67BF563C9}" srcOrd="0" destOrd="0" presId="urn:microsoft.com/office/officeart/2018/5/layout/IconCircleLabelList"/>
    <dgm:cxn modelId="{109993B2-7845-E240-9106-0648CFE1FF5C}" type="presOf" srcId="{B8CAA25F-27A2-4C61-8ADE-5F1BE6D955B6}" destId="{C9559096-7237-4608-9F48-97EC224034B2}" srcOrd="0" destOrd="0" presId="urn:microsoft.com/office/officeart/2018/5/layout/IconCircleLabelList"/>
    <dgm:cxn modelId="{711DBAD8-A606-BB45-80B8-02767699E481}" type="presOf" srcId="{C9D9CBB8-2FB5-48EA-AD9F-AF25848F0489}" destId="{014CA922-36F9-4ACC-BE8D-68D3A8D7BC31}" srcOrd="0" destOrd="0" presId="urn:microsoft.com/office/officeart/2018/5/layout/IconCircleLabelList"/>
    <dgm:cxn modelId="{DF0358DB-3A76-2343-BD98-51378491C148}" srcId="{9D5C0EF8-627D-412B-971D-24A0610B15B2}" destId="{A0E21E88-C94F-284E-8308-F5034376E8CD}" srcOrd="3" destOrd="0" parTransId="{F4A26842-E0B2-3643-9A84-64F1FFF08EA7}" sibTransId="{10D51A32-26F4-7E4D-AA7E-9A73D8E20F45}"/>
    <dgm:cxn modelId="{0E39C8EA-1427-4FE8-ACF6-E317F87D33F8}" srcId="{9D5C0EF8-627D-412B-971D-24A0610B15B2}" destId="{B8CAA25F-27A2-4C61-8ADE-5F1BE6D955B6}" srcOrd="2" destOrd="0" parTransId="{AF7BFB8B-F6F1-4285-ABDD-09A032584160}" sibTransId="{260A07A3-44E5-45E9-AF2A-39DD2C90F379}"/>
    <dgm:cxn modelId="{F852CAFD-981E-44ED-ADD2-23B31567A29A}" srcId="{9D5C0EF8-627D-412B-971D-24A0610B15B2}" destId="{C9D9CBB8-2FB5-48EA-AD9F-AF25848F0489}" srcOrd="0" destOrd="0" parTransId="{651577D6-9C8D-4710-8CD7-A080D3F83FF5}" sibTransId="{F8EEACA5-0814-4B39-B382-4B508B7606BE}"/>
    <dgm:cxn modelId="{33CA48AB-46D5-AD41-853E-7307124A2C84}" type="presParOf" srcId="{F4C9AD7F-BE02-4994-8D0C-33B67BF563C9}" destId="{12268E02-0828-4800-B118-244B5C944387}" srcOrd="0" destOrd="0" presId="urn:microsoft.com/office/officeart/2018/5/layout/IconCircleLabelList"/>
    <dgm:cxn modelId="{9C54D25C-70C0-484B-A902-836B7914BCF2}" type="presParOf" srcId="{12268E02-0828-4800-B118-244B5C944387}" destId="{13AFAD50-DF97-48A9-AA83-0692DFAD48C9}" srcOrd="0" destOrd="0" presId="urn:microsoft.com/office/officeart/2018/5/layout/IconCircleLabelList"/>
    <dgm:cxn modelId="{54B836F4-BB21-A641-AE91-9FAF86D29C11}" type="presParOf" srcId="{12268E02-0828-4800-B118-244B5C944387}" destId="{C620E309-4C09-43FA-A96B-418583F14E95}" srcOrd="1" destOrd="0" presId="urn:microsoft.com/office/officeart/2018/5/layout/IconCircleLabelList"/>
    <dgm:cxn modelId="{4CE15460-9066-2949-AB7D-7006B211F029}" type="presParOf" srcId="{12268E02-0828-4800-B118-244B5C944387}" destId="{99763D62-293D-4553-8EE0-7E9215003FCF}" srcOrd="2" destOrd="0" presId="urn:microsoft.com/office/officeart/2018/5/layout/IconCircleLabelList"/>
    <dgm:cxn modelId="{4487D1BA-81D5-D243-B017-9B807BF3BB7F}" type="presParOf" srcId="{12268E02-0828-4800-B118-244B5C944387}" destId="{014CA922-36F9-4ACC-BE8D-68D3A8D7BC31}" srcOrd="3" destOrd="0" presId="urn:microsoft.com/office/officeart/2018/5/layout/IconCircleLabelList"/>
    <dgm:cxn modelId="{A83F93B5-0178-D24E-B04F-9DAE0E7A383F}" type="presParOf" srcId="{F4C9AD7F-BE02-4994-8D0C-33B67BF563C9}" destId="{AA6DF7FA-19C2-44CA-92F7-445FE2B5B12E}" srcOrd="1" destOrd="0" presId="urn:microsoft.com/office/officeart/2018/5/layout/IconCircleLabelList"/>
    <dgm:cxn modelId="{89F1CC45-21B4-1E4A-82CA-4A0E114226AC}" type="presParOf" srcId="{F4C9AD7F-BE02-4994-8D0C-33B67BF563C9}" destId="{3595BC3F-BAF5-44CD-9373-F7BBC7482F58}" srcOrd="2" destOrd="0" presId="urn:microsoft.com/office/officeart/2018/5/layout/IconCircleLabelList"/>
    <dgm:cxn modelId="{84FA3EEC-12A7-0646-BCED-34873803BF28}" type="presParOf" srcId="{3595BC3F-BAF5-44CD-9373-F7BBC7482F58}" destId="{0DDC2758-DF45-44F5-B980-9A6BB50D01A0}" srcOrd="0" destOrd="0" presId="urn:microsoft.com/office/officeart/2018/5/layout/IconCircleLabelList"/>
    <dgm:cxn modelId="{9C781323-7E63-FA4B-8ADC-F8B79A81721E}" type="presParOf" srcId="{3595BC3F-BAF5-44CD-9373-F7BBC7482F58}" destId="{5EDD2660-B6B1-4EFB-9951-4F2F31C31024}" srcOrd="1" destOrd="0" presId="urn:microsoft.com/office/officeart/2018/5/layout/IconCircleLabelList"/>
    <dgm:cxn modelId="{5CAA05F2-630A-714F-8236-0A986A5363C5}" type="presParOf" srcId="{3595BC3F-BAF5-44CD-9373-F7BBC7482F58}" destId="{06D1B959-4582-4548-9994-42E6A2FD7943}" srcOrd="2" destOrd="0" presId="urn:microsoft.com/office/officeart/2018/5/layout/IconCircleLabelList"/>
    <dgm:cxn modelId="{2CE44F09-D185-CF49-AF9D-C727C4701B56}" type="presParOf" srcId="{3595BC3F-BAF5-44CD-9373-F7BBC7482F58}" destId="{DB4FA1D4-C704-42B6-970A-11475A5A4675}" srcOrd="3" destOrd="0" presId="urn:microsoft.com/office/officeart/2018/5/layout/IconCircleLabelList"/>
    <dgm:cxn modelId="{E24803A5-A533-344C-B466-1E7F6946791E}" type="presParOf" srcId="{F4C9AD7F-BE02-4994-8D0C-33B67BF563C9}" destId="{BFB0095F-370B-4996-B295-03D4A3599EBA}" srcOrd="3" destOrd="0" presId="urn:microsoft.com/office/officeart/2018/5/layout/IconCircleLabelList"/>
    <dgm:cxn modelId="{75D0BD33-F4B6-8247-8431-04D76B2A1224}" type="presParOf" srcId="{F4C9AD7F-BE02-4994-8D0C-33B67BF563C9}" destId="{FE79D5BE-58B3-41A0-A065-4E13D9BC0B9C}" srcOrd="4" destOrd="0" presId="urn:microsoft.com/office/officeart/2018/5/layout/IconCircleLabelList"/>
    <dgm:cxn modelId="{4A81E01B-BBC6-074A-920C-CB4294BE63FD}" type="presParOf" srcId="{FE79D5BE-58B3-41A0-A065-4E13D9BC0B9C}" destId="{B8F9D147-A880-4110-85DD-D3B85436FD02}" srcOrd="0" destOrd="0" presId="urn:microsoft.com/office/officeart/2018/5/layout/IconCircleLabelList"/>
    <dgm:cxn modelId="{55B440A1-2119-4C43-90D3-208BA3DCFF04}" type="presParOf" srcId="{FE79D5BE-58B3-41A0-A065-4E13D9BC0B9C}" destId="{498F0C06-12D9-42AB-8E7D-144A60AA7092}" srcOrd="1" destOrd="0" presId="urn:microsoft.com/office/officeart/2018/5/layout/IconCircleLabelList"/>
    <dgm:cxn modelId="{CDEAFADF-8557-8246-BFA9-214AFA24BD5D}" type="presParOf" srcId="{FE79D5BE-58B3-41A0-A065-4E13D9BC0B9C}" destId="{F1C2E539-BA5C-41A5-A40C-290A250C3235}" srcOrd="2" destOrd="0" presId="urn:microsoft.com/office/officeart/2018/5/layout/IconCircleLabelList"/>
    <dgm:cxn modelId="{C3898BFB-D01E-D445-8CA2-798E4A3208C2}" type="presParOf" srcId="{FE79D5BE-58B3-41A0-A065-4E13D9BC0B9C}" destId="{C9559096-7237-4608-9F48-97EC224034B2}" srcOrd="3" destOrd="0" presId="urn:microsoft.com/office/officeart/2018/5/layout/IconCircleLabelList"/>
    <dgm:cxn modelId="{BB745746-8005-1E4D-A37B-3EE35D516ADA}" type="presParOf" srcId="{F4C9AD7F-BE02-4994-8D0C-33B67BF563C9}" destId="{7F7C5FD8-46F9-CA47-9D24-7E84DFA82C21}" srcOrd="5" destOrd="0" presId="urn:microsoft.com/office/officeart/2018/5/layout/IconCircleLabelList"/>
    <dgm:cxn modelId="{143B2566-61A9-EE4B-B14C-DEAD839FB7D4}" type="presParOf" srcId="{F4C9AD7F-BE02-4994-8D0C-33B67BF563C9}" destId="{AF9FF733-0768-D14F-A69A-D6152A5A535F}" srcOrd="6" destOrd="0" presId="urn:microsoft.com/office/officeart/2018/5/layout/IconCircleLabelList"/>
    <dgm:cxn modelId="{F9C6D749-3D21-BF46-B75E-AD1C2902639E}" type="presParOf" srcId="{AF9FF733-0768-D14F-A69A-D6152A5A535F}" destId="{5E86FF8B-F667-724F-8E2F-76154D2522E7}" srcOrd="0" destOrd="0" presId="urn:microsoft.com/office/officeart/2018/5/layout/IconCircleLabelList"/>
    <dgm:cxn modelId="{6784CA72-FA36-7C49-841B-646646842517}" type="presParOf" srcId="{AF9FF733-0768-D14F-A69A-D6152A5A535F}" destId="{E0E7DB9F-1F96-EB43-BB5E-33FED43FBE6F}" srcOrd="1" destOrd="0" presId="urn:microsoft.com/office/officeart/2018/5/layout/IconCircleLabelList"/>
    <dgm:cxn modelId="{4C20C646-3463-884B-A763-03DD83702522}" type="presParOf" srcId="{AF9FF733-0768-D14F-A69A-D6152A5A535F}" destId="{60C2EC54-EB43-4B45-A0B3-8BDDAF808DD9}" srcOrd="2" destOrd="0" presId="urn:microsoft.com/office/officeart/2018/5/layout/IconCircleLabelList"/>
    <dgm:cxn modelId="{EADAD180-D8BB-164C-A15E-EAADF7751528}" type="presParOf" srcId="{AF9FF733-0768-D14F-A69A-D6152A5A535F}" destId="{BF038F1B-0D69-204E-AC0A-F7BA15B15F7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261305-411F-A044-9571-7B2F7B1D1BB7}"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GB"/>
        </a:p>
      </dgm:t>
    </dgm:pt>
    <dgm:pt modelId="{95B8E466-4828-894D-9C41-DE71C26CCA68}">
      <dgm:prSet phldrT="[Text]"/>
      <dgm:spPr/>
      <dgm:t>
        <a:bodyPr/>
        <a:lstStyle/>
        <a:p>
          <a:r>
            <a:rPr lang="en-GB" dirty="0"/>
            <a:t>Get data</a:t>
          </a:r>
        </a:p>
      </dgm:t>
    </dgm:pt>
    <dgm:pt modelId="{83D16ABF-938A-F24E-A12F-32AE72F6A13C}" type="parTrans" cxnId="{8A0CF562-62F1-1043-A3B0-8CA7F0A4D9DC}">
      <dgm:prSet/>
      <dgm:spPr/>
      <dgm:t>
        <a:bodyPr/>
        <a:lstStyle/>
        <a:p>
          <a:endParaRPr lang="en-GB"/>
        </a:p>
      </dgm:t>
    </dgm:pt>
    <dgm:pt modelId="{AE01D16D-54F9-0245-9D88-2AD1CD773FFC}" type="sibTrans" cxnId="{8A0CF562-62F1-1043-A3B0-8CA7F0A4D9DC}">
      <dgm:prSet/>
      <dgm:spPr/>
      <dgm:t>
        <a:bodyPr/>
        <a:lstStyle/>
        <a:p>
          <a:endParaRPr lang="en-GB"/>
        </a:p>
      </dgm:t>
    </dgm:pt>
    <dgm:pt modelId="{A2959309-2B1B-5447-9FCF-A7FD2082CAAF}">
      <dgm:prSet phldrT="[Text]"/>
      <dgm:spPr/>
      <dgm:t>
        <a:bodyPr/>
        <a:lstStyle/>
        <a:p>
          <a:r>
            <a:rPr lang="en-GB" dirty="0"/>
            <a:t>Explore &amp; Clean data</a:t>
          </a:r>
        </a:p>
      </dgm:t>
    </dgm:pt>
    <dgm:pt modelId="{B8EB66C5-D3EE-4B40-B448-407D2FB3A8A3}" type="parTrans" cxnId="{D77ACD06-D85B-1343-9DEC-63388C652C19}">
      <dgm:prSet/>
      <dgm:spPr/>
      <dgm:t>
        <a:bodyPr/>
        <a:lstStyle/>
        <a:p>
          <a:endParaRPr lang="en-GB"/>
        </a:p>
      </dgm:t>
    </dgm:pt>
    <dgm:pt modelId="{0E43B56E-0EF6-5441-BD85-E9A4B9CCB99A}" type="sibTrans" cxnId="{D77ACD06-D85B-1343-9DEC-63388C652C19}">
      <dgm:prSet/>
      <dgm:spPr/>
      <dgm:t>
        <a:bodyPr/>
        <a:lstStyle/>
        <a:p>
          <a:endParaRPr lang="en-GB"/>
        </a:p>
      </dgm:t>
    </dgm:pt>
    <dgm:pt modelId="{ACB353A7-FF9F-9B48-B1E4-EC7BAF1F0BF6}">
      <dgm:prSet phldrT="[Text]"/>
      <dgm:spPr/>
      <dgm:t>
        <a:bodyPr/>
        <a:lstStyle/>
        <a:p>
          <a:r>
            <a:rPr lang="en-GB" dirty="0" err="1"/>
            <a:t>Preprocess</a:t>
          </a:r>
          <a:r>
            <a:rPr lang="en-GB" dirty="0"/>
            <a:t> data</a:t>
          </a:r>
        </a:p>
      </dgm:t>
    </dgm:pt>
    <dgm:pt modelId="{AD18407D-84C1-7B44-BC39-8D4712AAEC35}" type="parTrans" cxnId="{EE53D9C8-AD78-F849-A5AD-595AF3864420}">
      <dgm:prSet/>
      <dgm:spPr/>
      <dgm:t>
        <a:bodyPr/>
        <a:lstStyle/>
        <a:p>
          <a:endParaRPr lang="en-GB"/>
        </a:p>
      </dgm:t>
    </dgm:pt>
    <dgm:pt modelId="{B4E63D9E-016D-FE43-803F-96E528D7C960}" type="sibTrans" cxnId="{EE53D9C8-AD78-F849-A5AD-595AF3864420}">
      <dgm:prSet/>
      <dgm:spPr/>
      <dgm:t>
        <a:bodyPr/>
        <a:lstStyle/>
        <a:p>
          <a:endParaRPr lang="en-GB"/>
        </a:p>
      </dgm:t>
    </dgm:pt>
    <dgm:pt modelId="{7029E7D7-B967-E04E-876B-6AEFDEA8C7B1}">
      <dgm:prSet phldrT="[Text]"/>
      <dgm:spPr/>
      <dgm:t>
        <a:bodyPr/>
        <a:lstStyle/>
        <a:p>
          <a:r>
            <a:rPr lang="en-GB" dirty="0"/>
            <a:t>Construct model</a:t>
          </a:r>
        </a:p>
      </dgm:t>
    </dgm:pt>
    <dgm:pt modelId="{73E761ED-8575-144C-8EEF-63EFA147351B}" type="parTrans" cxnId="{158733A5-89EF-524E-B91D-31A459AE00FD}">
      <dgm:prSet/>
      <dgm:spPr/>
      <dgm:t>
        <a:bodyPr/>
        <a:lstStyle/>
        <a:p>
          <a:endParaRPr lang="en-GB"/>
        </a:p>
      </dgm:t>
    </dgm:pt>
    <dgm:pt modelId="{3C6F76C7-4417-E147-BBCA-0F9BDD165B56}" type="sibTrans" cxnId="{158733A5-89EF-524E-B91D-31A459AE00FD}">
      <dgm:prSet/>
      <dgm:spPr/>
      <dgm:t>
        <a:bodyPr/>
        <a:lstStyle/>
        <a:p>
          <a:endParaRPr lang="en-GB"/>
        </a:p>
      </dgm:t>
    </dgm:pt>
    <dgm:pt modelId="{F5FCECBD-4273-F047-8ACC-F8C9158E824F}">
      <dgm:prSet phldrT="[Text]"/>
      <dgm:spPr/>
      <dgm:t>
        <a:bodyPr/>
        <a:lstStyle/>
        <a:p>
          <a:r>
            <a:rPr lang="en-GB" dirty="0"/>
            <a:t>Train model</a:t>
          </a:r>
        </a:p>
      </dgm:t>
    </dgm:pt>
    <dgm:pt modelId="{4F8F89E7-17E6-3E46-8BD2-3B4C0342EED0}" type="parTrans" cxnId="{48127162-8ECB-684A-B948-4C9B7268CDA3}">
      <dgm:prSet/>
      <dgm:spPr/>
      <dgm:t>
        <a:bodyPr/>
        <a:lstStyle/>
        <a:p>
          <a:endParaRPr lang="en-GB"/>
        </a:p>
      </dgm:t>
    </dgm:pt>
    <dgm:pt modelId="{E706576D-9869-F249-83A5-6CA9550C62DD}" type="sibTrans" cxnId="{48127162-8ECB-684A-B948-4C9B7268CDA3}">
      <dgm:prSet/>
      <dgm:spPr/>
      <dgm:t>
        <a:bodyPr/>
        <a:lstStyle/>
        <a:p>
          <a:endParaRPr lang="en-GB"/>
        </a:p>
      </dgm:t>
    </dgm:pt>
    <dgm:pt modelId="{020F7CB6-3AE5-BA4C-B74C-D303563E167E}">
      <dgm:prSet phldrT="[Text]"/>
      <dgm:spPr/>
      <dgm:t>
        <a:bodyPr/>
        <a:lstStyle/>
        <a:p>
          <a:r>
            <a:rPr lang="en-GB" dirty="0"/>
            <a:t>Test/Validate model</a:t>
          </a:r>
        </a:p>
      </dgm:t>
    </dgm:pt>
    <dgm:pt modelId="{1ABCB01E-DDA1-A349-B445-D47130903837}" type="parTrans" cxnId="{A57AA907-171D-3940-9420-5C0B8755FD0F}">
      <dgm:prSet/>
      <dgm:spPr/>
      <dgm:t>
        <a:bodyPr/>
        <a:lstStyle/>
        <a:p>
          <a:endParaRPr lang="en-GB"/>
        </a:p>
      </dgm:t>
    </dgm:pt>
    <dgm:pt modelId="{6EE63389-E402-394F-8F00-ABCE79638330}" type="sibTrans" cxnId="{A57AA907-171D-3940-9420-5C0B8755FD0F}">
      <dgm:prSet/>
      <dgm:spPr/>
      <dgm:t>
        <a:bodyPr/>
        <a:lstStyle/>
        <a:p>
          <a:endParaRPr lang="en-GB"/>
        </a:p>
      </dgm:t>
    </dgm:pt>
    <dgm:pt modelId="{8310FEFF-9BFA-844C-9B0C-F85329E04409}">
      <dgm:prSet phldrT="[Text]"/>
      <dgm:spPr/>
      <dgm:t>
        <a:bodyPr/>
        <a:lstStyle/>
        <a:p>
          <a:r>
            <a:rPr lang="en-GB" dirty="0"/>
            <a:t>Improve</a:t>
          </a:r>
        </a:p>
      </dgm:t>
    </dgm:pt>
    <dgm:pt modelId="{8BC4F355-925C-294E-9C46-48D9509D8935}" type="parTrans" cxnId="{6FE27ABE-DC8A-434D-9966-7FCC469629B3}">
      <dgm:prSet/>
      <dgm:spPr/>
      <dgm:t>
        <a:bodyPr/>
        <a:lstStyle/>
        <a:p>
          <a:endParaRPr lang="en-GB"/>
        </a:p>
      </dgm:t>
    </dgm:pt>
    <dgm:pt modelId="{707A7CDF-1DE0-A747-B80D-5C07404BAF16}" type="sibTrans" cxnId="{6FE27ABE-DC8A-434D-9966-7FCC469629B3}">
      <dgm:prSet/>
      <dgm:spPr/>
      <dgm:t>
        <a:bodyPr/>
        <a:lstStyle/>
        <a:p>
          <a:endParaRPr lang="en-GB"/>
        </a:p>
      </dgm:t>
    </dgm:pt>
    <dgm:pt modelId="{2DD6E009-FA57-814D-A02D-6E4E0B4250F3}">
      <dgm:prSet/>
      <dgm:spPr/>
      <dgm:t>
        <a:bodyPr/>
        <a:lstStyle/>
        <a:p>
          <a:r>
            <a:rPr lang="en-GB" dirty="0"/>
            <a:t>Split data into train and test set</a:t>
          </a:r>
        </a:p>
      </dgm:t>
    </dgm:pt>
    <dgm:pt modelId="{7D77685D-1CE3-A045-B37A-EC399DEC4B48}" type="parTrans" cxnId="{662A317E-DF80-0D4E-829E-957DDD5D9B0D}">
      <dgm:prSet/>
      <dgm:spPr/>
    </dgm:pt>
    <dgm:pt modelId="{8FA148A8-3FEC-004C-ABB2-5CAC92987154}" type="sibTrans" cxnId="{662A317E-DF80-0D4E-829E-957DDD5D9B0D}">
      <dgm:prSet/>
      <dgm:spPr/>
    </dgm:pt>
    <dgm:pt modelId="{7A1F0E0A-08AA-2F4A-AB9E-2283D1C3F664}">
      <dgm:prSet phldrT="[Text]"/>
      <dgm:spPr/>
      <dgm:t>
        <a:bodyPr/>
        <a:lstStyle/>
        <a:p>
          <a:r>
            <a:rPr lang="en-GB" dirty="0"/>
            <a:t>Deploy</a:t>
          </a:r>
        </a:p>
      </dgm:t>
    </dgm:pt>
    <dgm:pt modelId="{069BABD1-CF8A-3B44-A97C-15D69FA16754}" type="parTrans" cxnId="{FBE6ED20-766E-0549-91B2-5010D381C6F0}">
      <dgm:prSet/>
      <dgm:spPr/>
    </dgm:pt>
    <dgm:pt modelId="{88165247-2775-DA42-BF4E-5C57A8BB35D3}" type="sibTrans" cxnId="{FBE6ED20-766E-0549-91B2-5010D381C6F0}">
      <dgm:prSet/>
      <dgm:spPr/>
    </dgm:pt>
    <dgm:pt modelId="{F5007E58-6A16-E74C-B4C1-4E34048C5F8A}" type="pres">
      <dgm:prSet presAssocID="{64261305-411F-A044-9571-7B2F7B1D1BB7}" presName="cycle" presStyleCnt="0">
        <dgm:presLayoutVars>
          <dgm:dir/>
          <dgm:resizeHandles val="exact"/>
        </dgm:presLayoutVars>
      </dgm:prSet>
      <dgm:spPr/>
    </dgm:pt>
    <dgm:pt modelId="{225C0CE7-C823-7A47-BAC5-97BA5C2C98EF}" type="pres">
      <dgm:prSet presAssocID="{95B8E466-4828-894D-9C41-DE71C26CCA68}" presName="node" presStyleLbl="node1" presStyleIdx="0" presStyleCnt="9">
        <dgm:presLayoutVars>
          <dgm:bulletEnabled val="1"/>
        </dgm:presLayoutVars>
      </dgm:prSet>
      <dgm:spPr/>
    </dgm:pt>
    <dgm:pt modelId="{38309AD5-A768-8349-8BA2-F761DE38F54C}" type="pres">
      <dgm:prSet presAssocID="{95B8E466-4828-894D-9C41-DE71C26CCA68}" presName="spNode" presStyleCnt="0"/>
      <dgm:spPr/>
    </dgm:pt>
    <dgm:pt modelId="{F9BA43CC-7D7A-6943-B3F5-31B03943172B}" type="pres">
      <dgm:prSet presAssocID="{AE01D16D-54F9-0245-9D88-2AD1CD773FFC}" presName="sibTrans" presStyleLbl="sibTrans1D1" presStyleIdx="0" presStyleCnt="9"/>
      <dgm:spPr/>
    </dgm:pt>
    <dgm:pt modelId="{7745F177-59A5-4B4E-978F-332E8E184923}" type="pres">
      <dgm:prSet presAssocID="{A2959309-2B1B-5447-9FCF-A7FD2082CAAF}" presName="node" presStyleLbl="node1" presStyleIdx="1" presStyleCnt="9">
        <dgm:presLayoutVars>
          <dgm:bulletEnabled val="1"/>
        </dgm:presLayoutVars>
      </dgm:prSet>
      <dgm:spPr/>
    </dgm:pt>
    <dgm:pt modelId="{10E3151F-68A6-E045-9B83-8CE11089F57C}" type="pres">
      <dgm:prSet presAssocID="{A2959309-2B1B-5447-9FCF-A7FD2082CAAF}" presName="spNode" presStyleCnt="0"/>
      <dgm:spPr/>
    </dgm:pt>
    <dgm:pt modelId="{F9EE37E2-95EE-BC46-B276-78D589CA7C1C}" type="pres">
      <dgm:prSet presAssocID="{0E43B56E-0EF6-5441-BD85-E9A4B9CCB99A}" presName="sibTrans" presStyleLbl="sibTrans1D1" presStyleIdx="1" presStyleCnt="9"/>
      <dgm:spPr/>
    </dgm:pt>
    <dgm:pt modelId="{B0B76171-CF08-2A40-83EB-39AE6DEA9C30}" type="pres">
      <dgm:prSet presAssocID="{ACB353A7-FF9F-9B48-B1E4-EC7BAF1F0BF6}" presName="node" presStyleLbl="node1" presStyleIdx="2" presStyleCnt="9">
        <dgm:presLayoutVars>
          <dgm:bulletEnabled val="1"/>
        </dgm:presLayoutVars>
      </dgm:prSet>
      <dgm:spPr/>
    </dgm:pt>
    <dgm:pt modelId="{B4547BBB-9E2F-574B-8F1D-E7513275CE2E}" type="pres">
      <dgm:prSet presAssocID="{ACB353A7-FF9F-9B48-B1E4-EC7BAF1F0BF6}" presName="spNode" presStyleCnt="0"/>
      <dgm:spPr/>
    </dgm:pt>
    <dgm:pt modelId="{0260ED02-29A1-3C40-97FA-D7D6BF4C3AB2}" type="pres">
      <dgm:prSet presAssocID="{B4E63D9E-016D-FE43-803F-96E528D7C960}" presName="sibTrans" presStyleLbl="sibTrans1D1" presStyleIdx="2" presStyleCnt="9"/>
      <dgm:spPr/>
    </dgm:pt>
    <dgm:pt modelId="{A638FE00-8E37-4B4B-A182-377E6C8451AB}" type="pres">
      <dgm:prSet presAssocID="{2DD6E009-FA57-814D-A02D-6E4E0B4250F3}" presName="node" presStyleLbl="node1" presStyleIdx="3" presStyleCnt="9">
        <dgm:presLayoutVars>
          <dgm:bulletEnabled val="1"/>
        </dgm:presLayoutVars>
      </dgm:prSet>
      <dgm:spPr/>
    </dgm:pt>
    <dgm:pt modelId="{4E72ED75-6EDE-6C47-B303-E391A17CDB4C}" type="pres">
      <dgm:prSet presAssocID="{2DD6E009-FA57-814D-A02D-6E4E0B4250F3}" presName="spNode" presStyleCnt="0"/>
      <dgm:spPr/>
    </dgm:pt>
    <dgm:pt modelId="{C3E59C9C-4723-534B-BCDE-681066AD23AE}" type="pres">
      <dgm:prSet presAssocID="{8FA148A8-3FEC-004C-ABB2-5CAC92987154}" presName="sibTrans" presStyleLbl="sibTrans1D1" presStyleIdx="3" presStyleCnt="9"/>
      <dgm:spPr/>
    </dgm:pt>
    <dgm:pt modelId="{09F9C087-37D3-B940-A667-E72BE96B36E7}" type="pres">
      <dgm:prSet presAssocID="{7029E7D7-B967-E04E-876B-6AEFDEA8C7B1}" presName="node" presStyleLbl="node1" presStyleIdx="4" presStyleCnt="9">
        <dgm:presLayoutVars>
          <dgm:bulletEnabled val="1"/>
        </dgm:presLayoutVars>
      </dgm:prSet>
      <dgm:spPr/>
    </dgm:pt>
    <dgm:pt modelId="{E01E811E-1E0A-6741-983A-2421DA24D393}" type="pres">
      <dgm:prSet presAssocID="{7029E7D7-B967-E04E-876B-6AEFDEA8C7B1}" presName="spNode" presStyleCnt="0"/>
      <dgm:spPr/>
    </dgm:pt>
    <dgm:pt modelId="{7A8075AD-C435-7747-8067-49E13D7DC267}" type="pres">
      <dgm:prSet presAssocID="{3C6F76C7-4417-E147-BBCA-0F9BDD165B56}" presName="sibTrans" presStyleLbl="sibTrans1D1" presStyleIdx="4" presStyleCnt="9"/>
      <dgm:spPr/>
    </dgm:pt>
    <dgm:pt modelId="{18BA54F2-4114-6342-8EDF-23930456652F}" type="pres">
      <dgm:prSet presAssocID="{F5FCECBD-4273-F047-8ACC-F8C9158E824F}" presName="node" presStyleLbl="node1" presStyleIdx="5" presStyleCnt="9">
        <dgm:presLayoutVars>
          <dgm:bulletEnabled val="1"/>
        </dgm:presLayoutVars>
      </dgm:prSet>
      <dgm:spPr/>
    </dgm:pt>
    <dgm:pt modelId="{91767853-B180-F648-A562-A99DB2788151}" type="pres">
      <dgm:prSet presAssocID="{F5FCECBD-4273-F047-8ACC-F8C9158E824F}" presName="spNode" presStyleCnt="0"/>
      <dgm:spPr/>
    </dgm:pt>
    <dgm:pt modelId="{FDB05ADE-69CA-3444-92EC-AAF31EA35110}" type="pres">
      <dgm:prSet presAssocID="{E706576D-9869-F249-83A5-6CA9550C62DD}" presName="sibTrans" presStyleLbl="sibTrans1D1" presStyleIdx="5" presStyleCnt="9"/>
      <dgm:spPr/>
    </dgm:pt>
    <dgm:pt modelId="{76000E1A-21CA-C946-B220-4C9DC090FE13}" type="pres">
      <dgm:prSet presAssocID="{020F7CB6-3AE5-BA4C-B74C-D303563E167E}" presName="node" presStyleLbl="node1" presStyleIdx="6" presStyleCnt="9">
        <dgm:presLayoutVars>
          <dgm:bulletEnabled val="1"/>
        </dgm:presLayoutVars>
      </dgm:prSet>
      <dgm:spPr/>
    </dgm:pt>
    <dgm:pt modelId="{66C70C8A-89C3-4844-8B1B-5C942FCCCC1A}" type="pres">
      <dgm:prSet presAssocID="{020F7CB6-3AE5-BA4C-B74C-D303563E167E}" presName="spNode" presStyleCnt="0"/>
      <dgm:spPr/>
    </dgm:pt>
    <dgm:pt modelId="{233F7FCE-CCDC-FD44-B672-FD516A692DC3}" type="pres">
      <dgm:prSet presAssocID="{6EE63389-E402-394F-8F00-ABCE79638330}" presName="sibTrans" presStyleLbl="sibTrans1D1" presStyleIdx="6" presStyleCnt="9"/>
      <dgm:spPr/>
    </dgm:pt>
    <dgm:pt modelId="{59BE725C-FE14-504C-83B2-EB99E230E06A}" type="pres">
      <dgm:prSet presAssocID="{8310FEFF-9BFA-844C-9B0C-F85329E04409}" presName="node" presStyleLbl="node1" presStyleIdx="7" presStyleCnt="9">
        <dgm:presLayoutVars>
          <dgm:bulletEnabled val="1"/>
        </dgm:presLayoutVars>
      </dgm:prSet>
      <dgm:spPr/>
    </dgm:pt>
    <dgm:pt modelId="{682EE4B4-6CC0-C249-8BB7-15BD09CE0BE6}" type="pres">
      <dgm:prSet presAssocID="{8310FEFF-9BFA-844C-9B0C-F85329E04409}" presName="spNode" presStyleCnt="0"/>
      <dgm:spPr/>
    </dgm:pt>
    <dgm:pt modelId="{D6EACA18-48E4-1E44-BAC1-899955C33521}" type="pres">
      <dgm:prSet presAssocID="{707A7CDF-1DE0-A747-B80D-5C07404BAF16}" presName="sibTrans" presStyleLbl="sibTrans1D1" presStyleIdx="7" presStyleCnt="9"/>
      <dgm:spPr/>
    </dgm:pt>
    <dgm:pt modelId="{84807E18-7A61-AE4F-81BC-BC416BFE577E}" type="pres">
      <dgm:prSet presAssocID="{7A1F0E0A-08AA-2F4A-AB9E-2283D1C3F664}" presName="node" presStyleLbl="node1" presStyleIdx="8" presStyleCnt="9">
        <dgm:presLayoutVars>
          <dgm:bulletEnabled val="1"/>
        </dgm:presLayoutVars>
      </dgm:prSet>
      <dgm:spPr/>
    </dgm:pt>
    <dgm:pt modelId="{E7FA2A04-7BAD-E440-9DD3-B5EC4FD36DBF}" type="pres">
      <dgm:prSet presAssocID="{7A1F0E0A-08AA-2F4A-AB9E-2283D1C3F664}" presName="spNode" presStyleCnt="0"/>
      <dgm:spPr/>
    </dgm:pt>
    <dgm:pt modelId="{02B25C09-CF9E-4840-8C08-75B37CF31F2B}" type="pres">
      <dgm:prSet presAssocID="{88165247-2775-DA42-BF4E-5C57A8BB35D3}" presName="sibTrans" presStyleLbl="sibTrans1D1" presStyleIdx="8" presStyleCnt="9"/>
      <dgm:spPr/>
    </dgm:pt>
  </dgm:ptLst>
  <dgm:cxnLst>
    <dgm:cxn modelId="{D77ACD06-D85B-1343-9DEC-63388C652C19}" srcId="{64261305-411F-A044-9571-7B2F7B1D1BB7}" destId="{A2959309-2B1B-5447-9FCF-A7FD2082CAAF}" srcOrd="1" destOrd="0" parTransId="{B8EB66C5-D3EE-4B40-B448-407D2FB3A8A3}" sibTransId="{0E43B56E-0EF6-5441-BD85-E9A4B9CCB99A}"/>
    <dgm:cxn modelId="{A57AA907-171D-3940-9420-5C0B8755FD0F}" srcId="{64261305-411F-A044-9571-7B2F7B1D1BB7}" destId="{020F7CB6-3AE5-BA4C-B74C-D303563E167E}" srcOrd="6" destOrd="0" parTransId="{1ABCB01E-DDA1-A349-B445-D47130903837}" sibTransId="{6EE63389-E402-394F-8F00-ABCE79638330}"/>
    <dgm:cxn modelId="{E5B2600C-92D7-3042-86D7-01FF788BD7AD}" type="presOf" srcId="{020F7CB6-3AE5-BA4C-B74C-D303563E167E}" destId="{76000E1A-21CA-C946-B220-4C9DC090FE13}" srcOrd="0" destOrd="0" presId="urn:microsoft.com/office/officeart/2005/8/layout/cycle5"/>
    <dgm:cxn modelId="{CAE17511-910A-134D-A9A2-92BA9EA7BD65}" type="presOf" srcId="{B4E63D9E-016D-FE43-803F-96E528D7C960}" destId="{0260ED02-29A1-3C40-97FA-D7D6BF4C3AB2}" srcOrd="0" destOrd="0" presId="urn:microsoft.com/office/officeart/2005/8/layout/cycle5"/>
    <dgm:cxn modelId="{6E85BF19-E119-6048-ADCD-3C7E0D216A49}" type="presOf" srcId="{8FA148A8-3FEC-004C-ABB2-5CAC92987154}" destId="{C3E59C9C-4723-534B-BCDE-681066AD23AE}" srcOrd="0" destOrd="0" presId="urn:microsoft.com/office/officeart/2005/8/layout/cycle5"/>
    <dgm:cxn modelId="{FBE6ED20-766E-0549-91B2-5010D381C6F0}" srcId="{64261305-411F-A044-9571-7B2F7B1D1BB7}" destId="{7A1F0E0A-08AA-2F4A-AB9E-2283D1C3F664}" srcOrd="8" destOrd="0" parTransId="{069BABD1-CF8A-3B44-A97C-15D69FA16754}" sibTransId="{88165247-2775-DA42-BF4E-5C57A8BB35D3}"/>
    <dgm:cxn modelId="{EA7A6728-4635-7246-A677-382D53FF3DCA}" type="presOf" srcId="{3C6F76C7-4417-E147-BBCA-0F9BDD165B56}" destId="{7A8075AD-C435-7747-8067-49E13D7DC267}" srcOrd="0" destOrd="0" presId="urn:microsoft.com/office/officeart/2005/8/layout/cycle5"/>
    <dgm:cxn modelId="{FDAF9846-A9D2-3746-88B2-27E7F7865AD2}" type="presOf" srcId="{64261305-411F-A044-9571-7B2F7B1D1BB7}" destId="{F5007E58-6A16-E74C-B4C1-4E34048C5F8A}" srcOrd="0" destOrd="0" presId="urn:microsoft.com/office/officeart/2005/8/layout/cycle5"/>
    <dgm:cxn modelId="{48127162-8ECB-684A-B948-4C9B7268CDA3}" srcId="{64261305-411F-A044-9571-7B2F7B1D1BB7}" destId="{F5FCECBD-4273-F047-8ACC-F8C9158E824F}" srcOrd="5" destOrd="0" parTransId="{4F8F89E7-17E6-3E46-8BD2-3B4C0342EED0}" sibTransId="{E706576D-9869-F249-83A5-6CA9550C62DD}"/>
    <dgm:cxn modelId="{8A0CF562-62F1-1043-A3B0-8CA7F0A4D9DC}" srcId="{64261305-411F-A044-9571-7B2F7B1D1BB7}" destId="{95B8E466-4828-894D-9C41-DE71C26CCA68}" srcOrd="0" destOrd="0" parTransId="{83D16ABF-938A-F24E-A12F-32AE72F6A13C}" sibTransId="{AE01D16D-54F9-0245-9D88-2AD1CD773FFC}"/>
    <dgm:cxn modelId="{A9381B65-85F1-DB4B-8239-54AECD75B6DA}" type="presOf" srcId="{88165247-2775-DA42-BF4E-5C57A8BB35D3}" destId="{02B25C09-CF9E-4840-8C08-75B37CF31F2B}" srcOrd="0" destOrd="0" presId="urn:microsoft.com/office/officeart/2005/8/layout/cycle5"/>
    <dgm:cxn modelId="{77E66C65-358A-C94C-A9BC-841271094FB0}" type="presOf" srcId="{ACB353A7-FF9F-9B48-B1E4-EC7BAF1F0BF6}" destId="{B0B76171-CF08-2A40-83EB-39AE6DEA9C30}" srcOrd="0" destOrd="0" presId="urn:microsoft.com/office/officeart/2005/8/layout/cycle5"/>
    <dgm:cxn modelId="{9113E16A-3903-274D-A9EE-7414F74B87B2}" type="presOf" srcId="{95B8E466-4828-894D-9C41-DE71C26CCA68}" destId="{225C0CE7-C823-7A47-BAC5-97BA5C2C98EF}" srcOrd="0" destOrd="0" presId="urn:microsoft.com/office/officeart/2005/8/layout/cycle5"/>
    <dgm:cxn modelId="{8681C67B-AF2C-C545-AC06-46CD5CDD77BE}" type="presOf" srcId="{7A1F0E0A-08AA-2F4A-AB9E-2283D1C3F664}" destId="{84807E18-7A61-AE4F-81BC-BC416BFE577E}" srcOrd="0" destOrd="0" presId="urn:microsoft.com/office/officeart/2005/8/layout/cycle5"/>
    <dgm:cxn modelId="{EE07B47C-6AAE-5F44-AB0F-758F9015B417}" type="presOf" srcId="{2DD6E009-FA57-814D-A02D-6E4E0B4250F3}" destId="{A638FE00-8E37-4B4B-A182-377E6C8451AB}" srcOrd="0" destOrd="0" presId="urn:microsoft.com/office/officeart/2005/8/layout/cycle5"/>
    <dgm:cxn modelId="{662A317E-DF80-0D4E-829E-957DDD5D9B0D}" srcId="{64261305-411F-A044-9571-7B2F7B1D1BB7}" destId="{2DD6E009-FA57-814D-A02D-6E4E0B4250F3}" srcOrd="3" destOrd="0" parTransId="{7D77685D-1CE3-A045-B37A-EC399DEC4B48}" sibTransId="{8FA148A8-3FEC-004C-ABB2-5CAC92987154}"/>
    <dgm:cxn modelId="{5592C988-76BA-3348-891E-43182C6BE1B4}" type="presOf" srcId="{F5FCECBD-4273-F047-8ACC-F8C9158E824F}" destId="{18BA54F2-4114-6342-8EDF-23930456652F}" srcOrd="0" destOrd="0" presId="urn:microsoft.com/office/officeart/2005/8/layout/cycle5"/>
    <dgm:cxn modelId="{C16E928D-168F-4F49-99D5-9CF65284B19B}" type="presOf" srcId="{707A7CDF-1DE0-A747-B80D-5C07404BAF16}" destId="{D6EACA18-48E4-1E44-BAC1-899955C33521}" srcOrd="0" destOrd="0" presId="urn:microsoft.com/office/officeart/2005/8/layout/cycle5"/>
    <dgm:cxn modelId="{C949F991-CAC1-FF40-8F4F-6D897FF63846}" type="presOf" srcId="{E706576D-9869-F249-83A5-6CA9550C62DD}" destId="{FDB05ADE-69CA-3444-92EC-AAF31EA35110}" srcOrd="0" destOrd="0" presId="urn:microsoft.com/office/officeart/2005/8/layout/cycle5"/>
    <dgm:cxn modelId="{158733A5-89EF-524E-B91D-31A459AE00FD}" srcId="{64261305-411F-A044-9571-7B2F7B1D1BB7}" destId="{7029E7D7-B967-E04E-876B-6AEFDEA8C7B1}" srcOrd="4" destOrd="0" parTransId="{73E761ED-8575-144C-8EEF-63EFA147351B}" sibTransId="{3C6F76C7-4417-E147-BBCA-0F9BDD165B56}"/>
    <dgm:cxn modelId="{0254DFAD-E4AB-8A4D-92E5-9DF15AF33FE0}" type="presOf" srcId="{AE01D16D-54F9-0245-9D88-2AD1CD773FFC}" destId="{F9BA43CC-7D7A-6943-B3F5-31B03943172B}" srcOrd="0" destOrd="0" presId="urn:microsoft.com/office/officeart/2005/8/layout/cycle5"/>
    <dgm:cxn modelId="{630336AF-15A1-514F-8185-C522F326F971}" type="presOf" srcId="{6EE63389-E402-394F-8F00-ABCE79638330}" destId="{233F7FCE-CCDC-FD44-B672-FD516A692DC3}" srcOrd="0" destOrd="0" presId="urn:microsoft.com/office/officeart/2005/8/layout/cycle5"/>
    <dgm:cxn modelId="{EA692BBC-16C9-C349-B25A-A23F568AB818}" type="presOf" srcId="{0E43B56E-0EF6-5441-BD85-E9A4B9CCB99A}" destId="{F9EE37E2-95EE-BC46-B276-78D589CA7C1C}" srcOrd="0" destOrd="0" presId="urn:microsoft.com/office/officeart/2005/8/layout/cycle5"/>
    <dgm:cxn modelId="{6FE27ABE-DC8A-434D-9966-7FCC469629B3}" srcId="{64261305-411F-A044-9571-7B2F7B1D1BB7}" destId="{8310FEFF-9BFA-844C-9B0C-F85329E04409}" srcOrd="7" destOrd="0" parTransId="{8BC4F355-925C-294E-9C46-48D9509D8935}" sibTransId="{707A7CDF-1DE0-A747-B80D-5C07404BAF16}"/>
    <dgm:cxn modelId="{F44931C5-CDD8-574F-ACC9-A228E3DF8455}" type="presOf" srcId="{8310FEFF-9BFA-844C-9B0C-F85329E04409}" destId="{59BE725C-FE14-504C-83B2-EB99E230E06A}" srcOrd="0" destOrd="0" presId="urn:microsoft.com/office/officeart/2005/8/layout/cycle5"/>
    <dgm:cxn modelId="{EE53D9C8-AD78-F849-A5AD-595AF3864420}" srcId="{64261305-411F-A044-9571-7B2F7B1D1BB7}" destId="{ACB353A7-FF9F-9B48-B1E4-EC7BAF1F0BF6}" srcOrd="2" destOrd="0" parTransId="{AD18407D-84C1-7B44-BC39-8D4712AAEC35}" sibTransId="{B4E63D9E-016D-FE43-803F-96E528D7C960}"/>
    <dgm:cxn modelId="{2E40CAD8-3CFF-B442-B2AE-DDB81E87352C}" type="presOf" srcId="{A2959309-2B1B-5447-9FCF-A7FD2082CAAF}" destId="{7745F177-59A5-4B4E-978F-332E8E184923}" srcOrd="0" destOrd="0" presId="urn:microsoft.com/office/officeart/2005/8/layout/cycle5"/>
    <dgm:cxn modelId="{08A790E7-8C90-1C4E-87A6-A0E9943202E8}" type="presOf" srcId="{7029E7D7-B967-E04E-876B-6AEFDEA8C7B1}" destId="{09F9C087-37D3-B940-A667-E72BE96B36E7}" srcOrd="0" destOrd="0" presId="urn:microsoft.com/office/officeart/2005/8/layout/cycle5"/>
    <dgm:cxn modelId="{CADE9C77-5974-444E-85D1-0E97C3D4A38C}" type="presParOf" srcId="{F5007E58-6A16-E74C-B4C1-4E34048C5F8A}" destId="{225C0CE7-C823-7A47-BAC5-97BA5C2C98EF}" srcOrd="0" destOrd="0" presId="urn:microsoft.com/office/officeart/2005/8/layout/cycle5"/>
    <dgm:cxn modelId="{AEE824FC-58C3-3C40-8604-E3D8A95A5214}" type="presParOf" srcId="{F5007E58-6A16-E74C-B4C1-4E34048C5F8A}" destId="{38309AD5-A768-8349-8BA2-F761DE38F54C}" srcOrd="1" destOrd="0" presId="urn:microsoft.com/office/officeart/2005/8/layout/cycle5"/>
    <dgm:cxn modelId="{BC6000B7-D568-EC45-84B0-522365854B4D}" type="presParOf" srcId="{F5007E58-6A16-E74C-B4C1-4E34048C5F8A}" destId="{F9BA43CC-7D7A-6943-B3F5-31B03943172B}" srcOrd="2" destOrd="0" presId="urn:microsoft.com/office/officeart/2005/8/layout/cycle5"/>
    <dgm:cxn modelId="{451FF9E3-0136-6C4C-B3E3-227EC655BACB}" type="presParOf" srcId="{F5007E58-6A16-E74C-B4C1-4E34048C5F8A}" destId="{7745F177-59A5-4B4E-978F-332E8E184923}" srcOrd="3" destOrd="0" presId="urn:microsoft.com/office/officeart/2005/8/layout/cycle5"/>
    <dgm:cxn modelId="{971967C4-909E-A54B-895F-35DD2F6F9AA0}" type="presParOf" srcId="{F5007E58-6A16-E74C-B4C1-4E34048C5F8A}" destId="{10E3151F-68A6-E045-9B83-8CE11089F57C}" srcOrd="4" destOrd="0" presId="urn:microsoft.com/office/officeart/2005/8/layout/cycle5"/>
    <dgm:cxn modelId="{183BA1F2-8F44-864D-AED5-1084DEEF8D3B}" type="presParOf" srcId="{F5007E58-6A16-E74C-B4C1-4E34048C5F8A}" destId="{F9EE37E2-95EE-BC46-B276-78D589CA7C1C}" srcOrd="5" destOrd="0" presId="urn:microsoft.com/office/officeart/2005/8/layout/cycle5"/>
    <dgm:cxn modelId="{92896B93-1960-C74D-A7DD-0B6731D69859}" type="presParOf" srcId="{F5007E58-6A16-E74C-B4C1-4E34048C5F8A}" destId="{B0B76171-CF08-2A40-83EB-39AE6DEA9C30}" srcOrd="6" destOrd="0" presId="urn:microsoft.com/office/officeart/2005/8/layout/cycle5"/>
    <dgm:cxn modelId="{36EAA5DF-9AEE-7542-9D7E-205DB0D067BA}" type="presParOf" srcId="{F5007E58-6A16-E74C-B4C1-4E34048C5F8A}" destId="{B4547BBB-9E2F-574B-8F1D-E7513275CE2E}" srcOrd="7" destOrd="0" presId="urn:microsoft.com/office/officeart/2005/8/layout/cycle5"/>
    <dgm:cxn modelId="{1D4C8D82-CD99-B44E-9ACC-9DBD69F0E50D}" type="presParOf" srcId="{F5007E58-6A16-E74C-B4C1-4E34048C5F8A}" destId="{0260ED02-29A1-3C40-97FA-D7D6BF4C3AB2}" srcOrd="8" destOrd="0" presId="urn:microsoft.com/office/officeart/2005/8/layout/cycle5"/>
    <dgm:cxn modelId="{D30A276F-57FA-C84F-B22E-5914FBA28113}" type="presParOf" srcId="{F5007E58-6A16-E74C-B4C1-4E34048C5F8A}" destId="{A638FE00-8E37-4B4B-A182-377E6C8451AB}" srcOrd="9" destOrd="0" presId="urn:microsoft.com/office/officeart/2005/8/layout/cycle5"/>
    <dgm:cxn modelId="{F2CFACAE-0AA0-D54E-80E4-07D07FADD59E}" type="presParOf" srcId="{F5007E58-6A16-E74C-B4C1-4E34048C5F8A}" destId="{4E72ED75-6EDE-6C47-B303-E391A17CDB4C}" srcOrd="10" destOrd="0" presId="urn:microsoft.com/office/officeart/2005/8/layout/cycle5"/>
    <dgm:cxn modelId="{969D7ABC-5530-2C42-A01D-905295A20CF5}" type="presParOf" srcId="{F5007E58-6A16-E74C-B4C1-4E34048C5F8A}" destId="{C3E59C9C-4723-534B-BCDE-681066AD23AE}" srcOrd="11" destOrd="0" presId="urn:microsoft.com/office/officeart/2005/8/layout/cycle5"/>
    <dgm:cxn modelId="{E5DDCB45-9A3C-5945-9ECC-B93FB6940EB8}" type="presParOf" srcId="{F5007E58-6A16-E74C-B4C1-4E34048C5F8A}" destId="{09F9C087-37D3-B940-A667-E72BE96B36E7}" srcOrd="12" destOrd="0" presId="urn:microsoft.com/office/officeart/2005/8/layout/cycle5"/>
    <dgm:cxn modelId="{CF2EEAE0-FF43-8643-9AAC-DE1E91BD3D2C}" type="presParOf" srcId="{F5007E58-6A16-E74C-B4C1-4E34048C5F8A}" destId="{E01E811E-1E0A-6741-983A-2421DA24D393}" srcOrd="13" destOrd="0" presId="urn:microsoft.com/office/officeart/2005/8/layout/cycle5"/>
    <dgm:cxn modelId="{6ADCF863-94FE-0846-857C-E814E985F6C0}" type="presParOf" srcId="{F5007E58-6A16-E74C-B4C1-4E34048C5F8A}" destId="{7A8075AD-C435-7747-8067-49E13D7DC267}" srcOrd="14" destOrd="0" presId="urn:microsoft.com/office/officeart/2005/8/layout/cycle5"/>
    <dgm:cxn modelId="{0114671D-08FE-8845-B215-A3405A4D6923}" type="presParOf" srcId="{F5007E58-6A16-E74C-B4C1-4E34048C5F8A}" destId="{18BA54F2-4114-6342-8EDF-23930456652F}" srcOrd="15" destOrd="0" presId="urn:microsoft.com/office/officeart/2005/8/layout/cycle5"/>
    <dgm:cxn modelId="{0F27EDB5-C21C-BB42-9F54-24401A544FA1}" type="presParOf" srcId="{F5007E58-6A16-E74C-B4C1-4E34048C5F8A}" destId="{91767853-B180-F648-A562-A99DB2788151}" srcOrd="16" destOrd="0" presId="urn:microsoft.com/office/officeart/2005/8/layout/cycle5"/>
    <dgm:cxn modelId="{6628B078-553C-D04A-93B8-168DC8E31208}" type="presParOf" srcId="{F5007E58-6A16-E74C-B4C1-4E34048C5F8A}" destId="{FDB05ADE-69CA-3444-92EC-AAF31EA35110}" srcOrd="17" destOrd="0" presId="urn:microsoft.com/office/officeart/2005/8/layout/cycle5"/>
    <dgm:cxn modelId="{BF395796-CBB1-2146-BA95-B5D63108CB49}" type="presParOf" srcId="{F5007E58-6A16-E74C-B4C1-4E34048C5F8A}" destId="{76000E1A-21CA-C946-B220-4C9DC090FE13}" srcOrd="18" destOrd="0" presId="urn:microsoft.com/office/officeart/2005/8/layout/cycle5"/>
    <dgm:cxn modelId="{D2B9D063-B49E-BA4B-9891-6EAF81DD4927}" type="presParOf" srcId="{F5007E58-6A16-E74C-B4C1-4E34048C5F8A}" destId="{66C70C8A-89C3-4844-8B1B-5C942FCCCC1A}" srcOrd="19" destOrd="0" presId="urn:microsoft.com/office/officeart/2005/8/layout/cycle5"/>
    <dgm:cxn modelId="{B03259EB-3D2D-044B-86C0-BD990DDDF5C0}" type="presParOf" srcId="{F5007E58-6A16-E74C-B4C1-4E34048C5F8A}" destId="{233F7FCE-CCDC-FD44-B672-FD516A692DC3}" srcOrd="20" destOrd="0" presId="urn:microsoft.com/office/officeart/2005/8/layout/cycle5"/>
    <dgm:cxn modelId="{248DCCC8-70F7-4B48-BBFB-968434B28BCE}" type="presParOf" srcId="{F5007E58-6A16-E74C-B4C1-4E34048C5F8A}" destId="{59BE725C-FE14-504C-83B2-EB99E230E06A}" srcOrd="21" destOrd="0" presId="urn:microsoft.com/office/officeart/2005/8/layout/cycle5"/>
    <dgm:cxn modelId="{A78F5223-F9AB-9C48-9424-B2184B6D30B5}" type="presParOf" srcId="{F5007E58-6A16-E74C-B4C1-4E34048C5F8A}" destId="{682EE4B4-6CC0-C249-8BB7-15BD09CE0BE6}" srcOrd="22" destOrd="0" presId="urn:microsoft.com/office/officeart/2005/8/layout/cycle5"/>
    <dgm:cxn modelId="{04896ECA-83A9-CD44-9110-C0D004BA4A62}" type="presParOf" srcId="{F5007E58-6A16-E74C-B4C1-4E34048C5F8A}" destId="{D6EACA18-48E4-1E44-BAC1-899955C33521}" srcOrd="23" destOrd="0" presId="urn:microsoft.com/office/officeart/2005/8/layout/cycle5"/>
    <dgm:cxn modelId="{50F53DC9-07E9-3A47-A6D3-0EF4C4790588}" type="presParOf" srcId="{F5007E58-6A16-E74C-B4C1-4E34048C5F8A}" destId="{84807E18-7A61-AE4F-81BC-BC416BFE577E}" srcOrd="24" destOrd="0" presId="urn:microsoft.com/office/officeart/2005/8/layout/cycle5"/>
    <dgm:cxn modelId="{15BE1D01-39CB-1748-83D6-745D1C2E2BDD}" type="presParOf" srcId="{F5007E58-6A16-E74C-B4C1-4E34048C5F8A}" destId="{E7FA2A04-7BAD-E440-9DD3-B5EC4FD36DBF}" srcOrd="25" destOrd="0" presId="urn:microsoft.com/office/officeart/2005/8/layout/cycle5"/>
    <dgm:cxn modelId="{3A55D414-4345-964C-90D3-8C8F31CF8052}" type="presParOf" srcId="{F5007E58-6A16-E74C-B4C1-4E34048C5F8A}" destId="{02B25C09-CF9E-4840-8C08-75B37CF31F2B}" srcOrd="26"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261305-411F-A044-9571-7B2F7B1D1BB7}"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GB"/>
        </a:p>
      </dgm:t>
    </dgm:pt>
    <dgm:pt modelId="{95B8E466-4828-894D-9C41-DE71C26CCA68}">
      <dgm:prSet phldrT="[Text]"/>
      <dgm:spPr/>
      <dgm:t>
        <a:bodyPr/>
        <a:lstStyle/>
        <a:p>
          <a:r>
            <a:rPr lang="en-GB" dirty="0"/>
            <a:t>Get data</a:t>
          </a:r>
        </a:p>
      </dgm:t>
    </dgm:pt>
    <dgm:pt modelId="{83D16ABF-938A-F24E-A12F-32AE72F6A13C}" type="parTrans" cxnId="{8A0CF562-62F1-1043-A3B0-8CA7F0A4D9DC}">
      <dgm:prSet/>
      <dgm:spPr/>
      <dgm:t>
        <a:bodyPr/>
        <a:lstStyle/>
        <a:p>
          <a:endParaRPr lang="en-GB"/>
        </a:p>
      </dgm:t>
    </dgm:pt>
    <dgm:pt modelId="{AE01D16D-54F9-0245-9D88-2AD1CD773FFC}" type="sibTrans" cxnId="{8A0CF562-62F1-1043-A3B0-8CA7F0A4D9DC}">
      <dgm:prSet/>
      <dgm:spPr/>
      <dgm:t>
        <a:bodyPr/>
        <a:lstStyle/>
        <a:p>
          <a:endParaRPr lang="en-GB"/>
        </a:p>
      </dgm:t>
    </dgm:pt>
    <dgm:pt modelId="{A2959309-2B1B-5447-9FCF-A7FD2082CAAF}">
      <dgm:prSet phldrT="[Text]"/>
      <dgm:spPr/>
      <dgm:t>
        <a:bodyPr/>
        <a:lstStyle/>
        <a:p>
          <a:r>
            <a:rPr lang="en-GB" dirty="0"/>
            <a:t>Explore &amp; Clean data</a:t>
          </a:r>
        </a:p>
      </dgm:t>
    </dgm:pt>
    <dgm:pt modelId="{B8EB66C5-D3EE-4B40-B448-407D2FB3A8A3}" type="parTrans" cxnId="{D77ACD06-D85B-1343-9DEC-63388C652C19}">
      <dgm:prSet/>
      <dgm:spPr/>
      <dgm:t>
        <a:bodyPr/>
        <a:lstStyle/>
        <a:p>
          <a:endParaRPr lang="en-GB"/>
        </a:p>
      </dgm:t>
    </dgm:pt>
    <dgm:pt modelId="{0E43B56E-0EF6-5441-BD85-E9A4B9CCB99A}" type="sibTrans" cxnId="{D77ACD06-D85B-1343-9DEC-63388C652C19}">
      <dgm:prSet/>
      <dgm:spPr/>
      <dgm:t>
        <a:bodyPr/>
        <a:lstStyle/>
        <a:p>
          <a:endParaRPr lang="en-GB"/>
        </a:p>
      </dgm:t>
    </dgm:pt>
    <dgm:pt modelId="{ACB353A7-FF9F-9B48-B1E4-EC7BAF1F0BF6}">
      <dgm:prSet phldrT="[Text]"/>
      <dgm:spPr/>
      <dgm:t>
        <a:bodyPr/>
        <a:lstStyle/>
        <a:p>
          <a:r>
            <a:rPr lang="en-GB" dirty="0" err="1"/>
            <a:t>Preprocess</a:t>
          </a:r>
          <a:r>
            <a:rPr lang="en-GB" dirty="0"/>
            <a:t> data</a:t>
          </a:r>
        </a:p>
      </dgm:t>
    </dgm:pt>
    <dgm:pt modelId="{AD18407D-84C1-7B44-BC39-8D4712AAEC35}" type="parTrans" cxnId="{EE53D9C8-AD78-F849-A5AD-595AF3864420}">
      <dgm:prSet/>
      <dgm:spPr/>
      <dgm:t>
        <a:bodyPr/>
        <a:lstStyle/>
        <a:p>
          <a:endParaRPr lang="en-GB"/>
        </a:p>
      </dgm:t>
    </dgm:pt>
    <dgm:pt modelId="{B4E63D9E-016D-FE43-803F-96E528D7C960}" type="sibTrans" cxnId="{EE53D9C8-AD78-F849-A5AD-595AF3864420}">
      <dgm:prSet/>
      <dgm:spPr/>
      <dgm:t>
        <a:bodyPr/>
        <a:lstStyle/>
        <a:p>
          <a:endParaRPr lang="en-GB"/>
        </a:p>
      </dgm:t>
    </dgm:pt>
    <dgm:pt modelId="{7029E7D7-B967-E04E-876B-6AEFDEA8C7B1}">
      <dgm:prSet phldrT="[Text]"/>
      <dgm:spPr/>
      <dgm:t>
        <a:bodyPr/>
        <a:lstStyle/>
        <a:p>
          <a:r>
            <a:rPr lang="en-GB" dirty="0"/>
            <a:t>Construct DL model</a:t>
          </a:r>
        </a:p>
      </dgm:t>
    </dgm:pt>
    <dgm:pt modelId="{73E761ED-8575-144C-8EEF-63EFA147351B}" type="parTrans" cxnId="{158733A5-89EF-524E-B91D-31A459AE00FD}">
      <dgm:prSet/>
      <dgm:spPr/>
      <dgm:t>
        <a:bodyPr/>
        <a:lstStyle/>
        <a:p>
          <a:endParaRPr lang="en-GB"/>
        </a:p>
      </dgm:t>
    </dgm:pt>
    <dgm:pt modelId="{3C6F76C7-4417-E147-BBCA-0F9BDD165B56}" type="sibTrans" cxnId="{158733A5-89EF-524E-B91D-31A459AE00FD}">
      <dgm:prSet/>
      <dgm:spPr/>
      <dgm:t>
        <a:bodyPr/>
        <a:lstStyle/>
        <a:p>
          <a:endParaRPr lang="en-GB"/>
        </a:p>
      </dgm:t>
    </dgm:pt>
    <dgm:pt modelId="{F5FCECBD-4273-F047-8ACC-F8C9158E824F}">
      <dgm:prSet phldrT="[Text]"/>
      <dgm:spPr/>
      <dgm:t>
        <a:bodyPr/>
        <a:lstStyle/>
        <a:p>
          <a:r>
            <a:rPr lang="en-GB" dirty="0"/>
            <a:t>Train model</a:t>
          </a:r>
        </a:p>
      </dgm:t>
    </dgm:pt>
    <dgm:pt modelId="{4F8F89E7-17E6-3E46-8BD2-3B4C0342EED0}" type="parTrans" cxnId="{48127162-8ECB-684A-B948-4C9B7268CDA3}">
      <dgm:prSet/>
      <dgm:spPr/>
      <dgm:t>
        <a:bodyPr/>
        <a:lstStyle/>
        <a:p>
          <a:endParaRPr lang="en-GB"/>
        </a:p>
      </dgm:t>
    </dgm:pt>
    <dgm:pt modelId="{E706576D-9869-F249-83A5-6CA9550C62DD}" type="sibTrans" cxnId="{48127162-8ECB-684A-B948-4C9B7268CDA3}">
      <dgm:prSet/>
      <dgm:spPr/>
      <dgm:t>
        <a:bodyPr/>
        <a:lstStyle/>
        <a:p>
          <a:endParaRPr lang="en-GB"/>
        </a:p>
      </dgm:t>
    </dgm:pt>
    <dgm:pt modelId="{020F7CB6-3AE5-BA4C-B74C-D303563E167E}">
      <dgm:prSet phldrT="[Text]"/>
      <dgm:spPr/>
      <dgm:t>
        <a:bodyPr/>
        <a:lstStyle/>
        <a:p>
          <a:r>
            <a:rPr lang="en-GB" dirty="0"/>
            <a:t>Test/Validate model</a:t>
          </a:r>
        </a:p>
      </dgm:t>
    </dgm:pt>
    <dgm:pt modelId="{1ABCB01E-DDA1-A349-B445-D47130903837}" type="parTrans" cxnId="{A57AA907-171D-3940-9420-5C0B8755FD0F}">
      <dgm:prSet/>
      <dgm:spPr/>
      <dgm:t>
        <a:bodyPr/>
        <a:lstStyle/>
        <a:p>
          <a:endParaRPr lang="en-GB"/>
        </a:p>
      </dgm:t>
    </dgm:pt>
    <dgm:pt modelId="{6EE63389-E402-394F-8F00-ABCE79638330}" type="sibTrans" cxnId="{A57AA907-171D-3940-9420-5C0B8755FD0F}">
      <dgm:prSet/>
      <dgm:spPr/>
      <dgm:t>
        <a:bodyPr/>
        <a:lstStyle/>
        <a:p>
          <a:endParaRPr lang="en-GB"/>
        </a:p>
      </dgm:t>
    </dgm:pt>
    <dgm:pt modelId="{8310FEFF-9BFA-844C-9B0C-F85329E04409}">
      <dgm:prSet phldrT="[Text]"/>
      <dgm:spPr/>
      <dgm:t>
        <a:bodyPr/>
        <a:lstStyle/>
        <a:p>
          <a:r>
            <a:rPr lang="en-GB" dirty="0"/>
            <a:t>Improve</a:t>
          </a:r>
        </a:p>
      </dgm:t>
    </dgm:pt>
    <dgm:pt modelId="{8BC4F355-925C-294E-9C46-48D9509D8935}" type="parTrans" cxnId="{6FE27ABE-DC8A-434D-9966-7FCC469629B3}">
      <dgm:prSet/>
      <dgm:spPr/>
      <dgm:t>
        <a:bodyPr/>
        <a:lstStyle/>
        <a:p>
          <a:endParaRPr lang="en-GB"/>
        </a:p>
      </dgm:t>
    </dgm:pt>
    <dgm:pt modelId="{707A7CDF-1DE0-A747-B80D-5C07404BAF16}" type="sibTrans" cxnId="{6FE27ABE-DC8A-434D-9966-7FCC469629B3}">
      <dgm:prSet/>
      <dgm:spPr/>
      <dgm:t>
        <a:bodyPr/>
        <a:lstStyle/>
        <a:p>
          <a:endParaRPr lang="en-GB"/>
        </a:p>
      </dgm:t>
    </dgm:pt>
    <dgm:pt modelId="{F5007E58-6A16-E74C-B4C1-4E34048C5F8A}" type="pres">
      <dgm:prSet presAssocID="{64261305-411F-A044-9571-7B2F7B1D1BB7}" presName="cycle" presStyleCnt="0">
        <dgm:presLayoutVars>
          <dgm:dir/>
          <dgm:resizeHandles val="exact"/>
        </dgm:presLayoutVars>
      </dgm:prSet>
      <dgm:spPr/>
    </dgm:pt>
    <dgm:pt modelId="{225C0CE7-C823-7A47-BAC5-97BA5C2C98EF}" type="pres">
      <dgm:prSet presAssocID="{95B8E466-4828-894D-9C41-DE71C26CCA68}" presName="node" presStyleLbl="node1" presStyleIdx="0" presStyleCnt="7">
        <dgm:presLayoutVars>
          <dgm:bulletEnabled val="1"/>
        </dgm:presLayoutVars>
      </dgm:prSet>
      <dgm:spPr/>
    </dgm:pt>
    <dgm:pt modelId="{38309AD5-A768-8349-8BA2-F761DE38F54C}" type="pres">
      <dgm:prSet presAssocID="{95B8E466-4828-894D-9C41-DE71C26CCA68}" presName="spNode" presStyleCnt="0"/>
      <dgm:spPr/>
    </dgm:pt>
    <dgm:pt modelId="{F9BA43CC-7D7A-6943-B3F5-31B03943172B}" type="pres">
      <dgm:prSet presAssocID="{AE01D16D-54F9-0245-9D88-2AD1CD773FFC}" presName="sibTrans" presStyleLbl="sibTrans1D1" presStyleIdx="0" presStyleCnt="7"/>
      <dgm:spPr/>
    </dgm:pt>
    <dgm:pt modelId="{7745F177-59A5-4B4E-978F-332E8E184923}" type="pres">
      <dgm:prSet presAssocID="{A2959309-2B1B-5447-9FCF-A7FD2082CAAF}" presName="node" presStyleLbl="node1" presStyleIdx="1" presStyleCnt="7">
        <dgm:presLayoutVars>
          <dgm:bulletEnabled val="1"/>
        </dgm:presLayoutVars>
      </dgm:prSet>
      <dgm:spPr/>
    </dgm:pt>
    <dgm:pt modelId="{10E3151F-68A6-E045-9B83-8CE11089F57C}" type="pres">
      <dgm:prSet presAssocID="{A2959309-2B1B-5447-9FCF-A7FD2082CAAF}" presName="spNode" presStyleCnt="0"/>
      <dgm:spPr/>
    </dgm:pt>
    <dgm:pt modelId="{F9EE37E2-95EE-BC46-B276-78D589CA7C1C}" type="pres">
      <dgm:prSet presAssocID="{0E43B56E-0EF6-5441-BD85-E9A4B9CCB99A}" presName="sibTrans" presStyleLbl="sibTrans1D1" presStyleIdx="1" presStyleCnt="7"/>
      <dgm:spPr/>
    </dgm:pt>
    <dgm:pt modelId="{B0B76171-CF08-2A40-83EB-39AE6DEA9C30}" type="pres">
      <dgm:prSet presAssocID="{ACB353A7-FF9F-9B48-B1E4-EC7BAF1F0BF6}" presName="node" presStyleLbl="node1" presStyleIdx="2" presStyleCnt="7">
        <dgm:presLayoutVars>
          <dgm:bulletEnabled val="1"/>
        </dgm:presLayoutVars>
      </dgm:prSet>
      <dgm:spPr/>
    </dgm:pt>
    <dgm:pt modelId="{B4547BBB-9E2F-574B-8F1D-E7513275CE2E}" type="pres">
      <dgm:prSet presAssocID="{ACB353A7-FF9F-9B48-B1E4-EC7BAF1F0BF6}" presName="spNode" presStyleCnt="0"/>
      <dgm:spPr/>
    </dgm:pt>
    <dgm:pt modelId="{0260ED02-29A1-3C40-97FA-D7D6BF4C3AB2}" type="pres">
      <dgm:prSet presAssocID="{B4E63D9E-016D-FE43-803F-96E528D7C960}" presName="sibTrans" presStyleLbl="sibTrans1D1" presStyleIdx="2" presStyleCnt="7"/>
      <dgm:spPr/>
    </dgm:pt>
    <dgm:pt modelId="{09F9C087-37D3-B940-A667-E72BE96B36E7}" type="pres">
      <dgm:prSet presAssocID="{7029E7D7-B967-E04E-876B-6AEFDEA8C7B1}" presName="node" presStyleLbl="node1" presStyleIdx="3" presStyleCnt="7">
        <dgm:presLayoutVars>
          <dgm:bulletEnabled val="1"/>
        </dgm:presLayoutVars>
      </dgm:prSet>
      <dgm:spPr/>
    </dgm:pt>
    <dgm:pt modelId="{E01E811E-1E0A-6741-983A-2421DA24D393}" type="pres">
      <dgm:prSet presAssocID="{7029E7D7-B967-E04E-876B-6AEFDEA8C7B1}" presName="spNode" presStyleCnt="0"/>
      <dgm:spPr/>
    </dgm:pt>
    <dgm:pt modelId="{7A8075AD-C435-7747-8067-49E13D7DC267}" type="pres">
      <dgm:prSet presAssocID="{3C6F76C7-4417-E147-BBCA-0F9BDD165B56}" presName="sibTrans" presStyleLbl="sibTrans1D1" presStyleIdx="3" presStyleCnt="7"/>
      <dgm:spPr/>
    </dgm:pt>
    <dgm:pt modelId="{18BA54F2-4114-6342-8EDF-23930456652F}" type="pres">
      <dgm:prSet presAssocID="{F5FCECBD-4273-F047-8ACC-F8C9158E824F}" presName="node" presStyleLbl="node1" presStyleIdx="4" presStyleCnt="7">
        <dgm:presLayoutVars>
          <dgm:bulletEnabled val="1"/>
        </dgm:presLayoutVars>
      </dgm:prSet>
      <dgm:spPr/>
    </dgm:pt>
    <dgm:pt modelId="{91767853-B180-F648-A562-A99DB2788151}" type="pres">
      <dgm:prSet presAssocID="{F5FCECBD-4273-F047-8ACC-F8C9158E824F}" presName="spNode" presStyleCnt="0"/>
      <dgm:spPr/>
    </dgm:pt>
    <dgm:pt modelId="{FDB05ADE-69CA-3444-92EC-AAF31EA35110}" type="pres">
      <dgm:prSet presAssocID="{E706576D-9869-F249-83A5-6CA9550C62DD}" presName="sibTrans" presStyleLbl="sibTrans1D1" presStyleIdx="4" presStyleCnt="7"/>
      <dgm:spPr/>
    </dgm:pt>
    <dgm:pt modelId="{76000E1A-21CA-C946-B220-4C9DC090FE13}" type="pres">
      <dgm:prSet presAssocID="{020F7CB6-3AE5-BA4C-B74C-D303563E167E}" presName="node" presStyleLbl="node1" presStyleIdx="5" presStyleCnt="7">
        <dgm:presLayoutVars>
          <dgm:bulletEnabled val="1"/>
        </dgm:presLayoutVars>
      </dgm:prSet>
      <dgm:spPr/>
    </dgm:pt>
    <dgm:pt modelId="{66C70C8A-89C3-4844-8B1B-5C942FCCCC1A}" type="pres">
      <dgm:prSet presAssocID="{020F7CB6-3AE5-BA4C-B74C-D303563E167E}" presName="spNode" presStyleCnt="0"/>
      <dgm:spPr/>
    </dgm:pt>
    <dgm:pt modelId="{233F7FCE-CCDC-FD44-B672-FD516A692DC3}" type="pres">
      <dgm:prSet presAssocID="{6EE63389-E402-394F-8F00-ABCE79638330}" presName="sibTrans" presStyleLbl="sibTrans1D1" presStyleIdx="5" presStyleCnt="7"/>
      <dgm:spPr/>
    </dgm:pt>
    <dgm:pt modelId="{59BE725C-FE14-504C-83B2-EB99E230E06A}" type="pres">
      <dgm:prSet presAssocID="{8310FEFF-9BFA-844C-9B0C-F85329E04409}" presName="node" presStyleLbl="node1" presStyleIdx="6" presStyleCnt="7">
        <dgm:presLayoutVars>
          <dgm:bulletEnabled val="1"/>
        </dgm:presLayoutVars>
      </dgm:prSet>
      <dgm:spPr/>
    </dgm:pt>
    <dgm:pt modelId="{682EE4B4-6CC0-C249-8BB7-15BD09CE0BE6}" type="pres">
      <dgm:prSet presAssocID="{8310FEFF-9BFA-844C-9B0C-F85329E04409}" presName="spNode" presStyleCnt="0"/>
      <dgm:spPr/>
    </dgm:pt>
    <dgm:pt modelId="{D6EACA18-48E4-1E44-BAC1-899955C33521}" type="pres">
      <dgm:prSet presAssocID="{707A7CDF-1DE0-A747-B80D-5C07404BAF16}" presName="sibTrans" presStyleLbl="sibTrans1D1" presStyleIdx="6" presStyleCnt="7"/>
      <dgm:spPr/>
    </dgm:pt>
  </dgm:ptLst>
  <dgm:cxnLst>
    <dgm:cxn modelId="{D77ACD06-D85B-1343-9DEC-63388C652C19}" srcId="{64261305-411F-A044-9571-7B2F7B1D1BB7}" destId="{A2959309-2B1B-5447-9FCF-A7FD2082CAAF}" srcOrd="1" destOrd="0" parTransId="{B8EB66C5-D3EE-4B40-B448-407D2FB3A8A3}" sibTransId="{0E43B56E-0EF6-5441-BD85-E9A4B9CCB99A}"/>
    <dgm:cxn modelId="{A57AA907-171D-3940-9420-5C0B8755FD0F}" srcId="{64261305-411F-A044-9571-7B2F7B1D1BB7}" destId="{020F7CB6-3AE5-BA4C-B74C-D303563E167E}" srcOrd="5" destOrd="0" parTransId="{1ABCB01E-DDA1-A349-B445-D47130903837}" sibTransId="{6EE63389-E402-394F-8F00-ABCE79638330}"/>
    <dgm:cxn modelId="{E5B2600C-92D7-3042-86D7-01FF788BD7AD}" type="presOf" srcId="{020F7CB6-3AE5-BA4C-B74C-D303563E167E}" destId="{76000E1A-21CA-C946-B220-4C9DC090FE13}" srcOrd="0" destOrd="0" presId="urn:microsoft.com/office/officeart/2005/8/layout/cycle5"/>
    <dgm:cxn modelId="{CAE17511-910A-134D-A9A2-92BA9EA7BD65}" type="presOf" srcId="{B4E63D9E-016D-FE43-803F-96E528D7C960}" destId="{0260ED02-29A1-3C40-97FA-D7D6BF4C3AB2}" srcOrd="0" destOrd="0" presId="urn:microsoft.com/office/officeart/2005/8/layout/cycle5"/>
    <dgm:cxn modelId="{EA7A6728-4635-7246-A677-382D53FF3DCA}" type="presOf" srcId="{3C6F76C7-4417-E147-BBCA-0F9BDD165B56}" destId="{7A8075AD-C435-7747-8067-49E13D7DC267}" srcOrd="0" destOrd="0" presId="urn:microsoft.com/office/officeart/2005/8/layout/cycle5"/>
    <dgm:cxn modelId="{FDAF9846-A9D2-3746-88B2-27E7F7865AD2}" type="presOf" srcId="{64261305-411F-A044-9571-7B2F7B1D1BB7}" destId="{F5007E58-6A16-E74C-B4C1-4E34048C5F8A}" srcOrd="0" destOrd="0" presId="urn:microsoft.com/office/officeart/2005/8/layout/cycle5"/>
    <dgm:cxn modelId="{48127162-8ECB-684A-B948-4C9B7268CDA3}" srcId="{64261305-411F-A044-9571-7B2F7B1D1BB7}" destId="{F5FCECBD-4273-F047-8ACC-F8C9158E824F}" srcOrd="4" destOrd="0" parTransId="{4F8F89E7-17E6-3E46-8BD2-3B4C0342EED0}" sibTransId="{E706576D-9869-F249-83A5-6CA9550C62DD}"/>
    <dgm:cxn modelId="{8A0CF562-62F1-1043-A3B0-8CA7F0A4D9DC}" srcId="{64261305-411F-A044-9571-7B2F7B1D1BB7}" destId="{95B8E466-4828-894D-9C41-DE71C26CCA68}" srcOrd="0" destOrd="0" parTransId="{83D16ABF-938A-F24E-A12F-32AE72F6A13C}" sibTransId="{AE01D16D-54F9-0245-9D88-2AD1CD773FFC}"/>
    <dgm:cxn modelId="{77E66C65-358A-C94C-A9BC-841271094FB0}" type="presOf" srcId="{ACB353A7-FF9F-9B48-B1E4-EC7BAF1F0BF6}" destId="{B0B76171-CF08-2A40-83EB-39AE6DEA9C30}" srcOrd="0" destOrd="0" presId="urn:microsoft.com/office/officeart/2005/8/layout/cycle5"/>
    <dgm:cxn modelId="{9113E16A-3903-274D-A9EE-7414F74B87B2}" type="presOf" srcId="{95B8E466-4828-894D-9C41-DE71C26CCA68}" destId="{225C0CE7-C823-7A47-BAC5-97BA5C2C98EF}" srcOrd="0" destOrd="0" presId="urn:microsoft.com/office/officeart/2005/8/layout/cycle5"/>
    <dgm:cxn modelId="{5592C988-76BA-3348-891E-43182C6BE1B4}" type="presOf" srcId="{F5FCECBD-4273-F047-8ACC-F8C9158E824F}" destId="{18BA54F2-4114-6342-8EDF-23930456652F}" srcOrd="0" destOrd="0" presId="urn:microsoft.com/office/officeart/2005/8/layout/cycle5"/>
    <dgm:cxn modelId="{C16E928D-168F-4F49-99D5-9CF65284B19B}" type="presOf" srcId="{707A7CDF-1DE0-A747-B80D-5C07404BAF16}" destId="{D6EACA18-48E4-1E44-BAC1-899955C33521}" srcOrd="0" destOrd="0" presId="urn:microsoft.com/office/officeart/2005/8/layout/cycle5"/>
    <dgm:cxn modelId="{C949F991-CAC1-FF40-8F4F-6D897FF63846}" type="presOf" srcId="{E706576D-9869-F249-83A5-6CA9550C62DD}" destId="{FDB05ADE-69CA-3444-92EC-AAF31EA35110}" srcOrd="0" destOrd="0" presId="urn:microsoft.com/office/officeart/2005/8/layout/cycle5"/>
    <dgm:cxn modelId="{158733A5-89EF-524E-B91D-31A459AE00FD}" srcId="{64261305-411F-A044-9571-7B2F7B1D1BB7}" destId="{7029E7D7-B967-E04E-876B-6AEFDEA8C7B1}" srcOrd="3" destOrd="0" parTransId="{73E761ED-8575-144C-8EEF-63EFA147351B}" sibTransId="{3C6F76C7-4417-E147-BBCA-0F9BDD165B56}"/>
    <dgm:cxn modelId="{0254DFAD-E4AB-8A4D-92E5-9DF15AF33FE0}" type="presOf" srcId="{AE01D16D-54F9-0245-9D88-2AD1CD773FFC}" destId="{F9BA43CC-7D7A-6943-B3F5-31B03943172B}" srcOrd="0" destOrd="0" presId="urn:microsoft.com/office/officeart/2005/8/layout/cycle5"/>
    <dgm:cxn modelId="{630336AF-15A1-514F-8185-C522F326F971}" type="presOf" srcId="{6EE63389-E402-394F-8F00-ABCE79638330}" destId="{233F7FCE-CCDC-FD44-B672-FD516A692DC3}" srcOrd="0" destOrd="0" presId="urn:microsoft.com/office/officeart/2005/8/layout/cycle5"/>
    <dgm:cxn modelId="{EA692BBC-16C9-C349-B25A-A23F568AB818}" type="presOf" srcId="{0E43B56E-0EF6-5441-BD85-E9A4B9CCB99A}" destId="{F9EE37E2-95EE-BC46-B276-78D589CA7C1C}" srcOrd="0" destOrd="0" presId="urn:microsoft.com/office/officeart/2005/8/layout/cycle5"/>
    <dgm:cxn modelId="{6FE27ABE-DC8A-434D-9966-7FCC469629B3}" srcId="{64261305-411F-A044-9571-7B2F7B1D1BB7}" destId="{8310FEFF-9BFA-844C-9B0C-F85329E04409}" srcOrd="6" destOrd="0" parTransId="{8BC4F355-925C-294E-9C46-48D9509D8935}" sibTransId="{707A7CDF-1DE0-A747-B80D-5C07404BAF16}"/>
    <dgm:cxn modelId="{F44931C5-CDD8-574F-ACC9-A228E3DF8455}" type="presOf" srcId="{8310FEFF-9BFA-844C-9B0C-F85329E04409}" destId="{59BE725C-FE14-504C-83B2-EB99E230E06A}" srcOrd="0" destOrd="0" presId="urn:microsoft.com/office/officeart/2005/8/layout/cycle5"/>
    <dgm:cxn modelId="{EE53D9C8-AD78-F849-A5AD-595AF3864420}" srcId="{64261305-411F-A044-9571-7B2F7B1D1BB7}" destId="{ACB353A7-FF9F-9B48-B1E4-EC7BAF1F0BF6}" srcOrd="2" destOrd="0" parTransId="{AD18407D-84C1-7B44-BC39-8D4712AAEC35}" sibTransId="{B4E63D9E-016D-FE43-803F-96E528D7C960}"/>
    <dgm:cxn modelId="{2E40CAD8-3CFF-B442-B2AE-DDB81E87352C}" type="presOf" srcId="{A2959309-2B1B-5447-9FCF-A7FD2082CAAF}" destId="{7745F177-59A5-4B4E-978F-332E8E184923}" srcOrd="0" destOrd="0" presId="urn:microsoft.com/office/officeart/2005/8/layout/cycle5"/>
    <dgm:cxn modelId="{08A790E7-8C90-1C4E-87A6-A0E9943202E8}" type="presOf" srcId="{7029E7D7-B967-E04E-876B-6AEFDEA8C7B1}" destId="{09F9C087-37D3-B940-A667-E72BE96B36E7}" srcOrd="0" destOrd="0" presId="urn:microsoft.com/office/officeart/2005/8/layout/cycle5"/>
    <dgm:cxn modelId="{CADE9C77-5974-444E-85D1-0E97C3D4A38C}" type="presParOf" srcId="{F5007E58-6A16-E74C-B4C1-4E34048C5F8A}" destId="{225C0CE7-C823-7A47-BAC5-97BA5C2C98EF}" srcOrd="0" destOrd="0" presId="urn:microsoft.com/office/officeart/2005/8/layout/cycle5"/>
    <dgm:cxn modelId="{AEE824FC-58C3-3C40-8604-E3D8A95A5214}" type="presParOf" srcId="{F5007E58-6A16-E74C-B4C1-4E34048C5F8A}" destId="{38309AD5-A768-8349-8BA2-F761DE38F54C}" srcOrd="1" destOrd="0" presId="urn:microsoft.com/office/officeart/2005/8/layout/cycle5"/>
    <dgm:cxn modelId="{BC6000B7-D568-EC45-84B0-522365854B4D}" type="presParOf" srcId="{F5007E58-6A16-E74C-B4C1-4E34048C5F8A}" destId="{F9BA43CC-7D7A-6943-B3F5-31B03943172B}" srcOrd="2" destOrd="0" presId="urn:microsoft.com/office/officeart/2005/8/layout/cycle5"/>
    <dgm:cxn modelId="{451FF9E3-0136-6C4C-B3E3-227EC655BACB}" type="presParOf" srcId="{F5007E58-6A16-E74C-B4C1-4E34048C5F8A}" destId="{7745F177-59A5-4B4E-978F-332E8E184923}" srcOrd="3" destOrd="0" presId="urn:microsoft.com/office/officeart/2005/8/layout/cycle5"/>
    <dgm:cxn modelId="{971967C4-909E-A54B-895F-35DD2F6F9AA0}" type="presParOf" srcId="{F5007E58-6A16-E74C-B4C1-4E34048C5F8A}" destId="{10E3151F-68A6-E045-9B83-8CE11089F57C}" srcOrd="4" destOrd="0" presId="urn:microsoft.com/office/officeart/2005/8/layout/cycle5"/>
    <dgm:cxn modelId="{183BA1F2-8F44-864D-AED5-1084DEEF8D3B}" type="presParOf" srcId="{F5007E58-6A16-E74C-B4C1-4E34048C5F8A}" destId="{F9EE37E2-95EE-BC46-B276-78D589CA7C1C}" srcOrd="5" destOrd="0" presId="urn:microsoft.com/office/officeart/2005/8/layout/cycle5"/>
    <dgm:cxn modelId="{92896B93-1960-C74D-A7DD-0B6731D69859}" type="presParOf" srcId="{F5007E58-6A16-E74C-B4C1-4E34048C5F8A}" destId="{B0B76171-CF08-2A40-83EB-39AE6DEA9C30}" srcOrd="6" destOrd="0" presId="urn:microsoft.com/office/officeart/2005/8/layout/cycle5"/>
    <dgm:cxn modelId="{36EAA5DF-9AEE-7542-9D7E-205DB0D067BA}" type="presParOf" srcId="{F5007E58-6A16-E74C-B4C1-4E34048C5F8A}" destId="{B4547BBB-9E2F-574B-8F1D-E7513275CE2E}" srcOrd="7" destOrd="0" presId="urn:microsoft.com/office/officeart/2005/8/layout/cycle5"/>
    <dgm:cxn modelId="{1D4C8D82-CD99-B44E-9ACC-9DBD69F0E50D}" type="presParOf" srcId="{F5007E58-6A16-E74C-B4C1-4E34048C5F8A}" destId="{0260ED02-29A1-3C40-97FA-D7D6BF4C3AB2}" srcOrd="8" destOrd="0" presId="urn:microsoft.com/office/officeart/2005/8/layout/cycle5"/>
    <dgm:cxn modelId="{E5DDCB45-9A3C-5945-9ECC-B93FB6940EB8}" type="presParOf" srcId="{F5007E58-6A16-E74C-B4C1-4E34048C5F8A}" destId="{09F9C087-37D3-B940-A667-E72BE96B36E7}" srcOrd="9" destOrd="0" presId="urn:microsoft.com/office/officeart/2005/8/layout/cycle5"/>
    <dgm:cxn modelId="{CF2EEAE0-FF43-8643-9AAC-DE1E91BD3D2C}" type="presParOf" srcId="{F5007E58-6A16-E74C-B4C1-4E34048C5F8A}" destId="{E01E811E-1E0A-6741-983A-2421DA24D393}" srcOrd="10" destOrd="0" presId="urn:microsoft.com/office/officeart/2005/8/layout/cycle5"/>
    <dgm:cxn modelId="{6ADCF863-94FE-0846-857C-E814E985F6C0}" type="presParOf" srcId="{F5007E58-6A16-E74C-B4C1-4E34048C5F8A}" destId="{7A8075AD-C435-7747-8067-49E13D7DC267}" srcOrd="11" destOrd="0" presId="urn:microsoft.com/office/officeart/2005/8/layout/cycle5"/>
    <dgm:cxn modelId="{0114671D-08FE-8845-B215-A3405A4D6923}" type="presParOf" srcId="{F5007E58-6A16-E74C-B4C1-4E34048C5F8A}" destId="{18BA54F2-4114-6342-8EDF-23930456652F}" srcOrd="12" destOrd="0" presId="urn:microsoft.com/office/officeart/2005/8/layout/cycle5"/>
    <dgm:cxn modelId="{0F27EDB5-C21C-BB42-9F54-24401A544FA1}" type="presParOf" srcId="{F5007E58-6A16-E74C-B4C1-4E34048C5F8A}" destId="{91767853-B180-F648-A562-A99DB2788151}" srcOrd="13" destOrd="0" presId="urn:microsoft.com/office/officeart/2005/8/layout/cycle5"/>
    <dgm:cxn modelId="{6628B078-553C-D04A-93B8-168DC8E31208}" type="presParOf" srcId="{F5007E58-6A16-E74C-B4C1-4E34048C5F8A}" destId="{FDB05ADE-69CA-3444-92EC-AAF31EA35110}" srcOrd="14" destOrd="0" presId="urn:microsoft.com/office/officeart/2005/8/layout/cycle5"/>
    <dgm:cxn modelId="{BF395796-CBB1-2146-BA95-B5D63108CB49}" type="presParOf" srcId="{F5007E58-6A16-E74C-B4C1-4E34048C5F8A}" destId="{76000E1A-21CA-C946-B220-4C9DC090FE13}" srcOrd="15" destOrd="0" presId="urn:microsoft.com/office/officeart/2005/8/layout/cycle5"/>
    <dgm:cxn modelId="{D2B9D063-B49E-BA4B-9891-6EAF81DD4927}" type="presParOf" srcId="{F5007E58-6A16-E74C-B4C1-4E34048C5F8A}" destId="{66C70C8A-89C3-4844-8B1B-5C942FCCCC1A}" srcOrd="16" destOrd="0" presId="urn:microsoft.com/office/officeart/2005/8/layout/cycle5"/>
    <dgm:cxn modelId="{B03259EB-3D2D-044B-86C0-BD990DDDF5C0}" type="presParOf" srcId="{F5007E58-6A16-E74C-B4C1-4E34048C5F8A}" destId="{233F7FCE-CCDC-FD44-B672-FD516A692DC3}" srcOrd="17" destOrd="0" presId="urn:microsoft.com/office/officeart/2005/8/layout/cycle5"/>
    <dgm:cxn modelId="{248DCCC8-70F7-4B48-BBFB-968434B28BCE}" type="presParOf" srcId="{F5007E58-6A16-E74C-B4C1-4E34048C5F8A}" destId="{59BE725C-FE14-504C-83B2-EB99E230E06A}" srcOrd="18" destOrd="0" presId="urn:microsoft.com/office/officeart/2005/8/layout/cycle5"/>
    <dgm:cxn modelId="{A78F5223-F9AB-9C48-9424-B2184B6D30B5}" type="presParOf" srcId="{F5007E58-6A16-E74C-B4C1-4E34048C5F8A}" destId="{682EE4B4-6CC0-C249-8BB7-15BD09CE0BE6}" srcOrd="19" destOrd="0" presId="urn:microsoft.com/office/officeart/2005/8/layout/cycle5"/>
    <dgm:cxn modelId="{04896ECA-83A9-CD44-9110-C0D004BA4A62}" type="presParOf" srcId="{F5007E58-6A16-E74C-B4C1-4E34048C5F8A}" destId="{D6EACA18-48E4-1E44-BAC1-899955C33521}" srcOrd="20" destOrd="0" presId="urn:microsoft.com/office/officeart/2005/8/layout/cycle5"/>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FAD50-DF97-48A9-AA83-0692DFAD48C9}">
      <dsp:nvSpPr>
        <dsp:cNvPr id="0" name=""/>
        <dsp:cNvSpPr/>
      </dsp:nvSpPr>
      <dsp:spPr>
        <a:xfrm>
          <a:off x="940446" y="112600"/>
          <a:ext cx="1533379" cy="153337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20E309-4C09-43FA-A96B-418583F14E95}">
      <dsp:nvSpPr>
        <dsp:cNvPr id="0" name=""/>
        <dsp:cNvSpPr/>
      </dsp:nvSpPr>
      <dsp:spPr>
        <a:xfrm>
          <a:off x="1267232" y="439386"/>
          <a:ext cx="879807" cy="879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4CA922-36F9-4ACC-BE8D-68D3A8D7BC31}">
      <dsp:nvSpPr>
        <dsp:cNvPr id="0" name=""/>
        <dsp:cNvSpPr/>
      </dsp:nvSpPr>
      <dsp:spPr>
        <a:xfrm>
          <a:off x="450268" y="2123589"/>
          <a:ext cx="2513736"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t>introduction to machine learning</a:t>
          </a:r>
        </a:p>
      </dsp:txBody>
      <dsp:txXfrm>
        <a:off x="450268" y="2123589"/>
        <a:ext cx="2513736" cy="765000"/>
      </dsp:txXfrm>
    </dsp:sp>
    <dsp:sp modelId="{0DDC2758-DF45-44F5-B980-9A6BB50D01A0}">
      <dsp:nvSpPr>
        <dsp:cNvPr id="0" name=""/>
        <dsp:cNvSpPr/>
      </dsp:nvSpPr>
      <dsp:spPr>
        <a:xfrm>
          <a:off x="3894087" y="112600"/>
          <a:ext cx="1533379" cy="153337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D2660-B6B1-4EFB-9951-4F2F31C31024}">
      <dsp:nvSpPr>
        <dsp:cNvPr id="0" name=""/>
        <dsp:cNvSpPr/>
      </dsp:nvSpPr>
      <dsp:spPr>
        <a:xfrm>
          <a:off x="4220872" y="439386"/>
          <a:ext cx="879807" cy="879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4FA1D4-C704-42B6-970A-11475A5A4675}">
      <dsp:nvSpPr>
        <dsp:cNvPr id="0" name=""/>
        <dsp:cNvSpPr/>
      </dsp:nvSpPr>
      <dsp:spPr>
        <a:xfrm>
          <a:off x="3403908" y="2123589"/>
          <a:ext cx="2513736"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t>How do we practically build machine learning models?</a:t>
          </a:r>
        </a:p>
      </dsp:txBody>
      <dsp:txXfrm>
        <a:off x="3403908" y="2123589"/>
        <a:ext cx="2513736" cy="765000"/>
      </dsp:txXfrm>
    </dsp:sp>
    <dsp:sp modelId="{B8F9D147-A880-4110-85DD-D3B85436FD02}">
      <dsp:nvSpPr>
        <dsp:cNvPr id="0" name=""/>
        <dsp:cNvSpPr/>
      </dsp:nvSpPr>
      <dsp:spPr>
        <a:xfrm>
          <a:off x="940446" y="3517023"/>
          <a:ext cx="1533379" cy="153337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F0C06-12D9-42AB-8E7D-144A60AA7092}">
      <dsp:nvSpPr>
        <dsp:cNvPr id="0" name=""/>
        <dsp:cNvSpPr/>
      </dsp:nvSpPr>
      <dsp:spPr>
        <a:xfrm>
          <a:off x="1267232" y="3843809"/>
          <a:ext cx="879807" cy="879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559096-7237-4608-9F48-97EC224034B2}">
      <dsp:nvSpPr>
        <dsp:cNvPr id="0" name=""/>
        <dsp:cNvSpPr/>
      </dsp:nvSpPr>
      <dsp:spPr>
        <a:xfrm>
          <a:off x="450268" y="5528012"/>
          <a:ext cx="2513736"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t>AI in Toxicology - Examples</a:t>
          </a:r>
        </a:p>
      </dsp:txBody>
      <dsp:txXfrm>
        <a:off x="450268" y="5528012"/>
        <a:ext cx="2513736" cy="765000"/>
      </dsp:txXfrm>
    </dsp:sp>
    <dsp:sp modelId="{5E86FF8B-F667-724F-8E2F-76154D2522E7}">
      <dsp:nvSpPr>
        <dsp:cNvPr id="0" name=""/>
        <dsp:cNvSpPr/>
      </dsp:nvSpPr>
      <dsp:spPr>
        <a:xfrm>
          <a:off x="3894087" y="3517023"/>
          <a:ext cx="1533379" cy="153337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7DB9F-1F96-EB43-BB5E-33FED43FBE6F}">
      <dsp:nvSpPr>
        <dsp:cNvPr id="0" name=""/>
        <dsp:cNvSpPr/>
      </dsp:nvSpPr>
      <dsp:spPr>
        <a:xfrm>
          <a:off x="4220872" y="3843809"/>
          <a:ext cx="879807" cy="87980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038F1B-0D69-204E-AC0A-F7BA15B15F72}">
      <dsp:nvSpPr>
        <dsp:cNvPr id="0" name=""/>
        <dsp:cNvSpPr/>
      </dsp:nvSpPr>
      <dsp:spPr>
        <a:xfrm>
          <a:off x="3403908" y="5528012"/>
          <a:ext cx="2513736"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t>hands-on example with </a:t>
          </a:r>
          <a:r>
            <a:rPr lang="en-US" sz="1600" b="1" kern="1200" dirty="0" err="1"/>
            <a:t>tidymodels</a:t>
          </a:r>
          <a:r>
            <a:rPr lang="en-US" sz="1600" b="1" kern="1200" dirty="0"/>
            <a:t> in R</a:t>
          </a:r>
        </a:p>
      </dsp:txBody>
      <dsp:txXfrm>
        <a:off x="3403908" y="5528012"/>
        <a:ext cx="2513736"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C0CE7-C823-7A47-BAC5-97BA5C2C98EF}">
      <dsp:nvSpPr>
        <dsp:cNvPr id="0" name=""/>
        <dsp:cNvSpPr/>
      </dsp:nvSpPr>
      <dsp:spPr>
        <a:xfrm>
          <a:off x="3185408" y="2021"/>
          <a:ext cx="869712" cy="565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Get data</a:t>
          </a:r>
        </a:p>
      </dsp:txBody>
      <dsp:txXfrm>
        <a:off x="3213004" y="29617"/>
        <a:ext cx="814520" cy="510120"/>
      </dsp:txXfrm>
    </dsp:sp>
    <dsp:sp modelId="{F9BA43CC-7D7A-6943-B3F5-31B03943172B}">
      <dsp:nvSpPr>
        <dsp:cNvPr id="0" name=""/>
        <dsp:cNvSpPr/>
      </dsp:nvSpPr>
      <dsp:spPr>
        <a:xfrm>
          <a:off x="1447806" y="284677"/>
          <a:ext cx="4344917" cy="4344917"/>
        </a:xfrm>
        <a:custGeom>
          <a:avLst/>
          <a:gdLst/>
          <a:ahLst/>
          <a:cxnLst/>
          <a:rect l="0" t="0" r="0" b="0"/>
          <a:pathLst>
            <a:path>
              <a:moveTo>
                <a:pt x="2716318" y="69177"/>
              </a:moveTo>
              <a:arcTo wR="2172458" hR="2172458" stAng="17069868" swAng="53365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745F177-59A5-4B4E-978F-332E8E184923}">
      <dsp:nvSpPr>
        <dsp:cNvPr id="0" name=""/>
        <dsp:cNvSpPr/>
      </dsp:nvSpPr>
      <dsp:spPr>
        <a:xfrm>
          <a:off x="4581838" y="510280"/>
          <a:ext cx="869712" cy="565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Explore &amp; Clean data</a:t>
          </a:r>
        </a:p>
      </dsp:txBody>
      <dsp:txXfrm>
        <a:off x="4609434" y="537876"/>
        <a:ext cx="814520" cy="510120"/>
      </dsp:txXfrm>
    </dsp:sp>
    <dsp:sp modelId="{F9EE37E2-95EE-BC46-B276-78D589CA7C1C}">
      <dsp:nvSpPr>
        <dsp:cNvPr id="0" name=""/>
        <dsp:cNvSpPr/>
      </dsp:nvSpPr>
      <dsp:spPr>
        <a:xfrm>
          <a:off x="1447806" y="284677"/>
          <a:ext cx="4344917" cy="4344917"/>
        </a:xfrm>
        <a:custGeom>
          <a:avLst/>
          <a:gdLst/>
          <a:ahLst/>
          <a:cxnLst/>
          <a:rect l="0" t="0" r="0" b="0"/>
          <a:pathLst>
            <a:path>
              <a:moveTo>
                <a:pt x="3948666" y="921594"/>
              </a:moveTo>
              <a:arcTo wR="2172458" hR="2172458" stAng="19490732" swAng="78816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0B76171-CF08-2A40-83EB-39AE6DEA9C30}">
      <dsp:nvSpPr>
        <dsp:cNvPr id="0" name=""/>
        <dsp:cNvSpPr/>
      </dsp:nvSpPr>
      <dsp:spPr>
        <a:xfrm>
          <a:off x="5324863" y="1797236"/>
          <a:ext cx="869712" cy="565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err="1"/>
            <a:t>Preprocess</a:t>
          </a:r>
          <a:r>
            <a:rPr lang="en-GB" sz="1000" kern="1200" dirty="0"/>
            <a:t> data</a:t>
          </a:r>
        </a:p>
      </dsp:txBody>
      <dsp:txXfrm>
        <a:off x="5352459" y="1824832"/>
        <a:ext cx="814520" cy="510120"/>
      </dsp:txXfrm>
    </dsp:sp>
    <dsp:sp modelId="{0260ED02-29A1-3C40-97FA-D7D6BF4C3AB2}">
      <dsp:nvSpPr>
        <dsp:cNvPr id="0" name=""/>
        <dsp:cNvSpPr/>
      </dsp:nvSpPr>
      <dsp:spPr>
        <a:xfrm>
          <a:off x="1447806" y="284677"/>
          <a:ext cx="4344917" cy="4344917"/>
        </a:xfrm>
        <a:custGeom>
          <a:avLst/>
          <a:gdLst/>
          <a:ahLst/>
          <a:cxnLst/>
          <a:rect l="0" t="0" r="0" b="0"/>
          <a:pathLst>
            <a:path>
              <a:moveTo>
                <a:pt x="4343152" y="2260004"/>
              </a:moveTo>
              <a:arcTo wR="2172458" hR="2172458" stAng="21738573" swAng="87566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638FE00-8E37-4B4B-A182-377E6C8451AB}">
      <dsp:nvSpPr>
        <dsp:cNvPr id="0" name=""/>
        <dsp:cNvSpPr/>
      </dsp:nvSpPr>
      <dsp:spPr>
        <a:xfrm>
          <a:off x="5066813" y="3260709"/>
          <a:ext cx="869712" cy="565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Split data into train and test set</a:t>
          </a:r>
        </a:p>
      </dsp:txBody>
      <dsp:txXfrm>
        <a:off x="5094409" y="3288305"/>
        <a:ext cx="814520" cy="510120"/>
      </dsp:txXfrm>
    </dsp:sp>
    <dsp:sp modelId="{C3E59C9C-4723-534B-BCDE-681066AD23AE}">
      <dsp:nvSpPr>
        <dsp:cNvPr id="0" name=""/>
        <dsp:cNvSpPr/>
      </dsp:nvSpPr>
      <dsp:spPr>
        <a:xfrm>
          <a:off x="1447806" y="284677"/>
          <a:ext cx="4344917" cy="4344917"/>
        </a:xfrm>
        <a:custGeom>
          <a:avLst/>
          <a:gdLst/>
          <a:ahLst/>
          <a:cxnLst/>
          <a:rect l="0" t="0" r="0" b="0"/>
          <a:pathLst>
            <a:path>
              <a:moveTo>
                <a:pt x="3769931" y="3644755"/>
              </a:moveTo>
              <a:arcTo wR="2172458" hR="2172458" stAng="2559896" swAng="65373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9F9C087-37D3-B940-A667-E72BE96B36E7}">
      <dsp:nvSpPr>
        <dsp:cNvPr id="0" name=""/>
        <dsp:cNvSpPr/>
      </dsp:nvSpPr>
      <dsp:spPr>
        <a:xfrm>
          <a:off x="3928433" y="4215923"/>
          <a:ext cx="869712" cy="565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Construct model</a:t>
          </a:r>
        </a:p>
      </dsp:txBody>
      <dsp:txXfrm>
        <a:off x="3956029" y="4243519"/>
        <a:ext cx="814520" cy="510120"/>
      </dsp:txXfrm>
    </dsp:sp>
    <dsp:sp modelId="{7A8075AD-C435-7747-8067-49E13D7DC267}">
      <dsp:nvSpPr>
        <dsp:cNvPr id="0" name=""/>
        <dsp:cNvSpPr/>
      </dsp:nvSpPr>
      <dsp:spPr>
        <a:xfrm>
          <a:off x="1447806" y="284677"/>
          <a:ext cx="4344917" cy="4344917"/>
        </a:xfrm>
        <a:custGeom>
          <a:avLst/>
          <a:gdLst/>
          <a:ahLst/>
          <a:cxnLst/>
          <a:rect l="0" t="0" r="0" b="0"/>
          <a:pathLst>
            <a:path>
              <a:moveTo>
                <a:pt x="2358175" y="4336964"/>
              </a:moveTo>
              <a:arcTo wR="2172458" hR="2172458" stAng="5105758" swAng="58848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8BA54F2-4114-6342-8EDF-23930456652F}">
      <dsp:nvSpPr>
        <dsp:cNvPr id="0" name=""/>
        <dsp:cNvSpPr/>
      </dsp:nvSpPr>
      <dsp:spPr>
        <a:xfrm>
          <a:off x="2442384" y="4215923"/>
          <a:ext cx="869712" cy="565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Train model</a:t>
          </a:r>
        </a:p>
      </dsp:txBody>
      <dsp:txXfrm>
        <a:off x="2469980" y="4243519"/>
        <a:ext cx="814520" cy="510120"/>
      </dsp:txXfrm>
    </dsp:sp>
    <dsp:sp modelId="{FDB05ADE-69CA-3444-92EC-AAF31EA35110}">
      <dsp:nvSpPr>
        <dsp:cNvPr id="0" name=""/>
        <dsp:cNvSpPr/>
      </dsp:nvSpPr>
      <dsp:spPr>
        <a:xfrm>
          <a:off x="1447806" y="284677"/>
          <a:ext cx="4344917" cy="4344917"/>
        </a:xfrm>
        <a:custGeom>
          <a:avLst/>
          <a:gdLst/>
          <a:ahLst/>
          <a:cxnLst/>
          <a:rect l="0" t="0" r="0" b="0"/>
          <a:pathLst>
            <a:path>
              <a:moveTo>
                <a:pt x="882076" y="3920168"/>
              </a:moveTo>
              <a:arcTo wR="2172458" hR="2172458" stAng="7586368" swAng="65373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6000E1A-21CA-C946-B220-4C9DC090FE13}">
      <dsp:nvSpPr>
        <dsp:cNvPr id="0" name=""/>
        <dsp:cNvSpPr/>
      </dsp:nvSpPr>
      <dsp:spPr>
        <a:xfrm>
          <a:off x="1304004" y="3260709"/>
          <a:ext cx="869712" cy="565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Test/Validate model</a:t>
          </a:r>
        </a:p>
      </dsp:txBody>
      <dsp:txXfrm>
        <a:off x="1331600" y="3288305"/>
        <a:ext cx="814520" cy="510120"/>
      </dsp:txXfrm>
    </dsp:sp>
    <dsp:sp modelId="{233F7FCE-CCDC-FD44-B672-FD516A692DC3}">
      <dsp:nvSpPr>
        <dsp:cNvPr id="0" name=""/>
        <dsp:cNvSpPr/>
      </dsp:nvSpPr>
      <dsp:spPr>
        <a:xfrm>
          <a:off x="1447806" y="284677"/>
          <a:ext cx="4344917" cy="4344917"/>
        </a:xfrm>
        <a:custGeom>
          <a:avLst/>
          <a:gdLst/>
          <a:ahLst/>
          <a:cxnLst/>
          <a:rect l="0" t="0" r="0" b="0"/>
          <a:pathLst>
            <a:path>
              <a:moveTo>
                <a:pt x="93864" y="2804140"/>
              </a:moveTo>
              <a:arcTo wR="2172458" hR="2172458" stAng="9785763" swAng="87566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E725C-FE14-504C-83B2-EB99E230E06A}">
      <dsp:nvSpPr>
        <dsp:cNvPr id="0" name=""/>
        <dsp:cNvSpPr/>
      </dsp:nvSpPr>
      <dsp:spPr>
        <a:xfrm>
          <a:off x="1045954" y="1797236"/>
          <a:ext cx="869712" cy="565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Improve</a:t>
          </a:r>
        </a:p>
      </dsp:txBody>
      <dsp:txXfrm>
        <a:off x="1073550" y="1824832"/>
        <a:ext cx="814520" cy="510120"/>
      </dsp:txXfrm>
    </dsp:sp>
    <dsp:sp modelId="{D6EACA18-48E4-1E44-BAC1-899955C33521}">
      <dsp:nvSpPr>
        <dsp:cNvPr id="0" name=""/>
        <dsp:cNvSpPr/>
      </dsp:nvSpPr>
      <dsp:spPr>
        <a:xfrm>
          <a:off x="1447806" y="284677"/>
          <a:ext cx="4344917" cy="4344917"/>
        </a:xfrm>
        <a:custGeom>
          <a:avLst/>
          <a:gdLst/>
          <a:ahLst/>
          <a:cxnLst/>
          <a:rect l="0" t="0" r="0" b="0"/>
          <a:pathLst>
            <a:path>
              <a:moveTo>
                <a:pt x="158450" y="1357996"/>
              </a:moveTo>
              <a:arcTo wR="2172458" hR="2172458" stAng="12121100" swAng="78816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4807E18-7A61-AE4F-81BC-BC416BFE577E}">
      <dsp:nvSpPr>
        <dsp:cNvPr id="0" name=""/>
        <dsp:cNvSpPr/>
      </dsp:nvSpPr>
      <dsp:spPr>
        <a:xfrm>
          <a:off x="1788979" y="510280"/>
          <a:ext cx="869712" cy="565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Deploy</a:t>
          </a:r>
        </a:p>
      </dsp:txBody>
      <dsp:txXfrm>
        <a:off x="1816575" y="537876"/>
        <a:ext cx="814520" cy="510120"/>
      </dsp:txXfrm>
    </dsp:sp>
    <dsp:sp modelId="{02B25C09-CF9E-4840-8C08-75B37CF31F2B}">
      <dsp:nvSpPr>
        <dsp:cNvPr id="0" name=""/>
        <dsp:cNvSpPr/>
      </dsp:nvSpPr>
      <dsp:spPr>
        <a:xfrm>
          <a:off x="1447806" y="284677"/>
          <a:ext cx="4344917" cy="4344917"/>
        </a:xfrm>
        <a:custGeom>
          <a:avLst/>
          <a:gdLst/>
          <a:ahLst/>
          <a:cxnLst/>
          <a:rect l="0" t="0" r="0" b="0"/>
          <a:pathLst>
            <a:path>
              <a:moveTo>
                <a:pt x="1309950" y="178554"/>
              </a:moveTo>
              <a:arcTo wR="2172458" hR="2172458" stAng="14796481" swAng="53365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C0CE7-C823-7A47-BAC5-97BA5C2C98EF}">
      <dsp:nvSpPr>
        <dsp:cNvPr id="0" name=""/>
        <dsp:cNvSpPr/>
      </dsp:nvSpPr>
      <dsp:spPr>
        <a:xfrm>
          <a:off x="1962636" y="407"/>
          <a:ext cx="470002" cy="305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kern="1200" dirty="0"/>
            <a:t>Get data</a:t>
          </a:r>
        </a:p>
      </dsp:txBody>
      <dsp:txXfrm>
        <a:off x="1977549" y="15320"/>
        <a:ext cx="440176" cy="275675"/>
      </dsp:txXfrm>
    </dsp:sp>
    <dsp:sp modelId="{F9BA43CC-7D7A-6943-B3F5-31B03943172B}">
      <dsp:nvSpPr>
        <dsp:cNvPr id="0" name=""/>
        <dsp:cNvSpPr/>
      </dsp:nvSpPr>
      <dsp:spPr>
        <a:xfrm>
          <a:off x="1326309" y="153157"/>
          <a:ext cx="1742656" cy="1742656"/>
        </a:xfrm>
        <a:custGeom>
          <a:avLst/>
          <a:gdLst/>
          <a:ahLst/>
          <a:cxnLst/>
          <a:rect l="0" t="0" r="0" b="0"/>
          <a:pathLst>
            <a:path>
              <a:moveTo>
                <a:pt x="1167762" y="51975"/>
              </a:moveTo>
              <a:arcTo wR="871328" hR="871328" stAng="17393379" swAng="77111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745F177-59A5-4B4E-978F-332E8E184923}">
      <dsp:nvSpPr>
        <dsp:cNvPr id="0" name=""/>
        <dsp:cNvSpPr/>
      </dsp:nvSpPr>
      <dsp:spPr>
        <a:xfrm>
          <a:off x="2643868" y="328471"/>
          <a:ext cx="470002" cy="305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kern="1200" dirty="0"/>
            <a:t>Explore &amp; Clean data</a:t>
          </a:r>
        </a:p>
      </dsp:txBody>
      <dsp:txXfrm>
        <a:off x="2658781" y="343384"/>
        <a:ext cx="440176" cy="275675"/>
      </dsp:txXfrm>
    </dsp:sp>
    <dsp:sp modelId="{F9EE37E2-95EE-BC46-B276-78D589CA7C1C}">
      <dsp:nvSpPr>
        <dsp:cNvPr id="0" name=""/>
        <dsp:cNvSpPr/>
      </dsp:nvSpPr>
      <dsp:spPr>
        <a:xfrm>
          <a:off x="1326309" y="153157"/>
          <a:ext cx="1742656" cy="1742656"/>
        </a:xfrm>
        <a:custGeom>
          <a:avLst/>
          <a:gdLst/>
          <a:ahLst/>
          <a:cxnLst/>
          <a:rect l="0" t="0" r="0" b="0"/>
          <a:pathLst>
            <a:path>
              <a:moveTo>
                <a:pt x="1685737" y="561568"/>
              </a:moveTo>
              <a:arcTo wR="871328" hR="871328" stAng="20350541" swAng="106365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0B76171-CF08-2A40-83EB-39AE6DEA9C30}">
      <dsp:nvSpPr>
        <dsp:cNvPr id="0" name=""/>
        <dsp:cNvSpPr/>
      </dsp:nvSpPr>
      <dsp:spPr>
        <a:xfrm>
          <a:off x="2812119" y="1065624"/>
          <a:ext cx="470002" cy="305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kern="1200" dirty="0" err="1"/>
            <a:t>Preprocess</a:t>
          </a:r>
          <a:r>
            <a:rPr lang="en-GB" sz="500" kern="1200" dirty="0"/>
            <a:t> data</a:t>
          </a:r>
        </a:p>
      </dsp:txBody>
      <dsp:txXfrm>
        <a:off x="2827032" y="1080537"/>
        <a:ext cx="440176" cy="275675"/>
      </dsp:txXfrm>
    </dsp:sp>
    <dsp:sp modelId="{0260ED02-29A1-3C40-97FA-D7D6BF4C3AB2}">
      <dsp:nvSpPr>
        <dsp:cNvPr id="0" name=""/>
        <dsp:cNvSpPr/>
      </dsp:nvSpPr>
      <dsp:spPr>
        <a:xfrm>
          <a:off x="1326309" y="153157"/>
          <a:ext cx="1742656" cy="1742656"/>
        </a:xfrm>
        <a:custGeom>
          <a:avLst/>
          <a:gdLst/>
          <a:ahLst/>
          <a:cxnLst/>
          <a:rect l="0" t="0" r="0" b="0"/>
          <a:pathLst>
            <a:path>
              <a:moveTo>
                <a:pt x="1640468" y="1280763"/>
              </a:moveTo>
              <a:arcTo wR="871328" hR="871328" stAng="1681658" swAng="83466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9F9C087-37D3-B940-A667-E72BE96B36E7}">
      <dsp:nvSpPr>
        <dsp:cNvPr id="0" name=""/>
        <dsp:cNvSpPr/>
      </dsp:nvSpPr>
      <dsp:spPr>
        <a:xfrm>
          <a:off x="2340691" y="1656775"/>
          <a:ext cx="470002" cy="305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kern="1200" dirty="0"/>
            <a:t>Construct DL model</a:t>
          </a:r>
        </a:p>
      </dsp:txBody>
      <dsp:txXfrm>
        <a:off x="2355604" y="1671688"/>
        <a:ext cx="440176" cy="275675"/>
      </dsp:txXfrm>
    </dsp:sp>
    <dsp:sp modelId="{7A8075AD-C435-7747-8067-49E13D7DC267}">
      <dsp:nvSpPr>
        <dsp:cNvPr id="0" name=""/>
        <dsp:cNvSpPr/>
      </dsp:nvSpPr>
      <dsp:spPr>
        <a:xfrm>
          <a:off x="1326309" y="153157"/>
          <a:ext cx="1742656" cy="1742656"/>
        </a:xfrm>
        <a:custGeom>
          <a:avLst/>
          <a:gdLst/>
          <a:ahLst/>
          <a:cxnLst/>
          <a:rect l="0" t="0" r="0" b="0"/>
          <a:pathLst>
            <a:path>
              <a:moveTo>
                <a:pt x="957669" y="1738368"/>
              </a:moveTo>
              <a:arcTo wR="871328" hR="871328" stAng="5058789" swAng="68242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8BA54F2-4114-6342-8EDF-23930456652F}">
      <dsp:nvSpPr>
        <dsp:cNvPr id="0" name=""/>
        <dsp:cNvSpPr/>
      </dsp:nvSpPr>
      <dsp:spPr>
        <a:xfrm>
          <a:off x="1584581" y="1656775"/>
          <a:ext cx="470002" cy="305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kern="1200" dirty="0"/>
            <a:t>Train model</a:t>
          </a:r>
        </a:p>
      </dsp:txBody>
      <dsp:txXfrm>
        <a:off x="1599494" y="1671688"/>
        <a:ext cx="440176" cy="275675"/>
      </dsp:txXfrm>
    </dsp:sp>
    <dsp:sp modelId="{FDB05ADE-69CA-3444-92EC-AAF31EA35110}">
      <dsp:nvSpPr>
        <dsp:cNvPr id="0" name=""/>
        <dsp:cNvSpPr/>
      </dsp:nvSpPr>
      <dsp:spPr>
        <a:xfrm>
          <a:off x="1326309" y="153157"/>
          <a:ext cx="1742656" cy="1742656"/>
        </a:xfrm>
        <a:custGeom>
          <a:avLst/>
          <a:gdLst/>
          <a:ahLst/>
          <a:cxnLst/>
          <a:rect l="0" t="0" r="0" b="0"/>
          <a:pathLst>
            <a:path>
              <a:moveTo>
                <a:pt x="223182" y="1453668"/>
              </a:moveTo>
              <a:arcTo wR="871328" hR="871328" stAng="8283676" swAng="83466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6000E1A-21CA-C946-B220-4C9DC090FE13}">
      <dsp:nvSpPr>
        <dsp:cNvPr id="0" name=""/>
        <dsp:cNvSpPr/>
      </dsp:nvSpPr>
      <dsp:spPr>
        <a:xfrm>
          <a:off x="1113154" y="1065624"/>
          <a:ext cx="470002" cy="305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kern="1200" dirty="0"/>
            <a:t>Test/Validate model</a:t>
          </a:r>
        </a:p>
      </dsp:txBody>
      <dsp:txXfrm>
        <a:off x="1128067" y="1080537"/>
        <a:ext cx="440176" cy="275675"/>
      </dsp:txXfrm>
    </dsp:sp>
    <dsp:sp modelId="{233F7FCE-CCDC-FD44-B672-FD516A692DC3}">
      <dsp:nvSpPr>
        <dsp:cNvPr id="0" name=""/>
        <dsp:cNvSpPr/>
      </dsp:nvSpPr>
      <dsp:spPr>
        <a:xfrm>
          <a:off x="1326309" y="153157"/>
          <a:ext cx="1742656" cy="1742656"/>
        </a:xfrm>
        <a:custGeom>
          <a:avLst/>
          <a:gdLst/>
          <a:ahLst/>
          <a:cxnLst/>
          <a:rect l="0" t="0" r="0" b="0"/>
          <a:pathLst>
            <a:path>
              <a:moveTo>
                <a:pt x="1272" y="824258"/>
              </a:moveTo>
              <a:arcTo wR="871328" hR="871328" stAng="10985800" swAng="106365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E725C-FE14-504C-83B2-EB99E230E06A}">
      <dsp:nvSpPr>
        <dsp:cNvPr id="0" name=""/>
        <dsp:cNvSpPr/>
      </dsp:nvSpPr>
      <dsp:spPr>
        <a:xfrm>
          <a:off x="1281404" y="328471"/>
          <a:ext cx="470002" cy="3055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kern="1200" dirty="0"/>
            <a:t>Improve</a:t>
          </a:r>
        </a:p>
      </dsp:txBody>
      <dsp:txXfrm>
        <a:off x="1296317" y="343384"/>
        <a:ext cx="440176" cy="275675"/>
      </dsp:txXfrm>
    </dsp:sp>
    <dsp:sp modelId="{D6EACA18-48E4-1E44-BAC1-899955C33521}">
      <dsp:nvSpPr>
        <dsp:cNvPr id="0" name=""/>
        <dsp:cNvSpPr/>
      </dsp:nvSpPr>
      <dsp:spPr>
        <a:xfrm>
          <a:off x="1326309" y="153157"/>
          <a:ext cx="1742656" cy="1742656"/>
        </a:xfrm>
        <a:custGeom>
          <a:avLst/>
          <a:gdLst/>
          <a:ahLst/>
          <a:cxnLst/>
          <a:rect l="0" t="0" r="0" b="0"/>
          <a:pathLst>
            <a:path>
              <a:moveTo>
                <a:pt x="400069" y="138438"/>
              </a:moveTo>
              <a:arcTo wR="871328" hR="871328" stAng="14235504" swAng="77111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7EBE3-0DB1-C44F-BFD5-DF807094DC78}" type="datetimeFigureOut">
              <a:rPr lang="nl-NL" smtClean="0"/>
              <a:t>16-11-2023</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8F21F-333B-A641-9EA6-3537F8518529}" type="slidenum">
              <a:rPr lang="nl-NL" smtClean="0"/>
              <a:t>‹#›</a:t>
            </a:fld>
            <a:endParaRPr lang="nl-NL"/>
          </a:p>
        </p:txBody>
      </p:sp>
    </p:spTree>
    <p:extLst>
      <p:ext uri="{BB962C8B-B14F-4D97-AF65-F5344CB8AC3E}">
        <p14:creationId xmlns:p14="http://schemas.microsoft.com/office/powerpoint/2010/main" val="1853336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064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AlogP</a:t>
            </a:r>
            <a:r>
              <a:rPr lang="en-US" dirty="0"/>
              <a:t>: partitioning coefficient</a:t>
            </a:r>
          </a:p>
          <a:p>
            <a:r>
              <a:rPr lang="en-US" dirty="0" err="1"/>
              <a:t>XlogP</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64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086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classical statistical approaches are build according the first box. ML is fundamentally different because there is no direct instruction on how the problem needs to be solved. Only the data and the expected outcome are provided, the algorithm figures out the set of rules to arrive at new answers when new data (not seen before) are presented.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29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machine-learning algorithms consist of automatically finding such transformations that turn data into more-useful representations for a given task. These operations can be coordinate changes, as you just saw, or linear projections (which may destroy information), translations, nonlinear operations (such as “select all points such that x &gt; 0”), and so on. Machine-learning algorithms aren’t usually creative in finding these transformations; they’re merely searching through a predefined set of operations, called a </a:t>
            </a:r>
            <a:r>
              <a:rPr lang="en-GB" i="1" dirty="0"/>
              <a:t>hypothesis space</a:t>
            </a:r>
            <a:r>
              <a:rPr lang="en-GB" dirty="0"/>
              <a:t>. </a:t>
            </a:r>
          </a:p>
          <a:p>
            <a:r>
              <a:rPr lang="en-GB" dirty="0"/>
              <a:t>So that’s what machine learning is, technically: searching for useful representations of some input data, within a predefined space of possibilities, using guidance from a feedback signal. This simple idea allows for solving a remarkably broad range of intellectual tasks, from speech recognition to autonomous car driving. </a:t>
            </a:r>
          </a:p>
          <a:p>
            <a:r>
              <a:rPr lang="en-GB" dirty="0"/>
              <a:t>Now that you understand what we mean by </a:t>
            </a:r>
            <a:r>
              <a:rPr lang="en-GB" i="1" dirty="0"/>
              <a:t>learning</a:t>
            </a:r>
            <a:r>
              <a:rPr lang="en-GB" dirty="0"/>
              <a:t>, let’s take a look at what makes </a:t>
            </a:r>
            <a:r>
              <a:rPr lang="en-GB" i="1" dirty="0"/>
              <a:t>deep learning</a:t>
            </a:r>
            <a:r>
              <a:rPr lang="en-GB" dirty="0"/>
              <a:t> special.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22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and foremost, the most important questions to ask are (1) “</a:t>
            </a:r>
            <a:r>
              <a:rPr lang="en-GB" i="1" dirty="0"/>
              <a:t>what are you attempting to solve for</a:t>
            </a:r>
            <a:r>
              <a:rPr lang="en-GB" dirty="0"/>
              <a:t>?” (2) “</a:t>
            </a:r>
            <a:r>
              <a:rPr lang="en-GB" i="1" dirty="0"/>
              <a:t>What is the desired outcome</a:t>
            </a:r>
            <a:r>
              <a:rPr lang="en-GB" dirty="0"/>
              <a:t>?”</a:t>
            </a:r>
          </a:p>
          <a:p>
            <a:r>
              <a:rPr lang="en-GB" dirty="0"/>
              <a:t>However, we must continuously remind ourselves that AI </a:t>
            </a:r>
            <a:r>
              <a:rPr lang="en-GB" i="1" dirty="0"/>
              <a:t>cannot be the panacea</a:t>
            </a:r>
            <a:r>
              <a:rPr lang="en-GB" dirty="0"/>
              <a:t> in itself. It’s a </a:t>
            </a:r>
            <a:r>
              <a:rPr lang="en-GB" b="1" dirty="0"/>
              <a:t>tool</a:t>
            </a:r>
            <a:r>
              <a:rPr lang="en-GB" dirty="0"/>
              <a:t>, not the entire solution itself. There are several techniques and many different problems to solve with AI.</a:t>
            </a:r>
          </a:p>
          <a:p>
            <a:r>
              <a:rPr lang="en-GB" dirty="0"/>
              <a:t>Think about this analogy that helps to explain the above. </a:t>
            </a:r>
            <a:r>
              <a:rPr lang="en-GB" i="1" dirty="0"/>
              <a:t>If you want to cook a tasty dish you have to know exactly what you are going to cook and all the ingredients that you need.</a:t>
            </a:r>
            <a:endParaRPr lang="en-GB"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860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assume a one-on-one relationship between structure of a compound and whether a compound is toxic or not (and we know this is not the case in real life) we can think of data-representations for ‘compound structure’ that are informative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won’t be doing something that is this complicated in this lecture and there are multiple ways to generate meaningful representations of molecular structures that can be learned by Deep Learning network. One of them is graph convolutions, of which I will speak shortly later in the presentation. For now, we move to </a:t>
            </a:r>
            <a:r>
              <a:rPr lang="en-US" dirty="0" err="1"/>
              <a:t>Rstudio</a:t>
            </a:r>
            <a:r>
              <a:rPr lang="en-US" dirty="0"/>
              <a:t> where I can show you more hands-on how we can generate tensors from molecule SMILES. We are not going to actually build a DL network to do any compound classifications, due to time constrictions. But I will demonstrate how to build a DL model to recognize handwritten digits using the famous MNIST dataset.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911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526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Wolfgang Kohler was interned at Tenerife, he devoted his energy to the study of Chimpanzees and their cognitive abilities. This picture is taken during one of the classical experiments where Kohler studied problem solving capacities. We see on the picture Grande’s attempts to reach to the treat hanging from the ceiling.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552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A23C4C47-14D0-474A-BBC9-601990F22DE7}" type="datetime1">
              <a:rPr lang="nl-NL" smtClean="0"/>
              <a:t>16-11-2023</a:t>
            </a:fld>
            <a:endParaRPr lang="nl-NL"/>
          </a:p>
        </p:txBody>
      </p:sp>
      <p:sp>
        <p:nvSpPr>
          <p:cNvPr id="5" name="Tijdelijke aanduiding voor voettekst 4"/>
          <p:cNvSpPr>
            <a:spLocks noGrp="1"/>
          </p:cNvSpPr>
          <p:nvPr>
            <p:ph type="ftr" sz="quarter" idx="11"/>
          </p:nvPr>
        </p:nvSpPr>
        <p:spPr/>
        <p:txBody>
          <a:bodyPr/>
          <a:lstStyle/>
          <a:p>
            <a:r>
              <a:rPr lang="en-US"/>
              <a:t>Predictive toxicology</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034859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011409A-B9B0-453C-ACA5-DCE4C1D73A25}" type="datetime1">
              <a:rPr lang="nl-NL" smtClean="0"/>
              <a:t>16-11-2023</a:t>
            </a:fld>
            <a:endParaRPr lang="nl-NL"/>
          </a:p>
        </p:txBody>
      </p:sp>
      <p:sp>
        <p:nvSpPr>
          <p:cNvPr id="5" name="Tijdelijke aanduiding voor voettekst 4"/>
          <p:cNvSpPr>
            <a:spLocks noGrp="1"/>
          </p:cNvSpPr>
          <p:nvPr>
            <p:ph type="ftr" sz="quarter" idx="11"/>
          </p:nvPr>
        </p:nvSpPr>
        <p:spPr/>
        <p:txBody>
          <a:bodyPr/>
          <a:lstStyle/>
          <a:p>
            <a:r>
              <a:rPr lang="en-US"/>
              <a:t>Predictive toxicology</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97545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36AE274A-0447-4009-A9EC-73200FB1BD13}" type="datetime1">
              <a:rPr lang="nl-NL" smtClean="0"/>
              <a:t>16-11-2023</a:t>
            </a:fld>
            <a:endParaRPr lang="nl-NL"/>
          </a:p>
        </p:txBody>
      </p:sp>
      <p:sp>
        <p:nvSpPr>
          <p:cNvPr id="5" name="Tijdelijke aanduiding voor voettekst 4"/>
          <p:cNvSpPr>
            <a:spLocks noGrp="1"/>
          </p:cNvSpPr>
          <p:nvPr>
            <p:ph type="ftr" sz="quarter" idx="11"/>
          </p:nvPr>
        </p:nvSpPr>
        <p:spPr/>
        <p:txBody>
          <a:bodyPr/>
          <a:lstStyle/>
          <a:p>
            <a:r>
              <a:rPr lang="en-US"/>
              <a:t>Predictive toxicology</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19120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2623740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468794E3-8717-48F6-802C-8F3A78B6CE40}" type="datetime1">
              <a:rPr lang="nl-NL" smtClean="0"/>
              <a:t>16-11-2023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Predictive toxicology</a:t>
            </a:r>
          </a:p>
        </p:txBody>
      </p:sp>
      <p:sp>
        <p:nvSpPr>
          <p:cNvPr id="6" name="Rectangle 6"/>
          <p:cNvSpPr>
            <a:spLocks noGrp="1" noChangeArrowheads="1"/>
          </p:cNvSpPr>
          <p:nvPr>
            <p:ph type="sldNum" sz="quarter" idx="12"/>
          </p:nvPr>
        </p:nvSpPr>
        <p:spPr>
          <a:ln/>
        </p:spPr>
        <p:txBody>
          <a:bodyPr/>
          <a:lstStyle>
            <a:lvl1pPr>
              <a:defRPr/>
            </a:lvl1pPr>
          </a:lstStyle>
          <a:p>
            <a:pPr>
              <a:defRPr/>
            </a:pPr>
            <a:fld id="{86616258-74BE-4D63-8C77-A3060CB53A93}" type="slidenum">
              <a:rPr lang="en-US"/>
              <a:pPr>
                <a:defRPr/>
              </a:pPr>
              <a:t>‹#›</a:t>
            </a:fld>
            <a:endParaRPr lang="en-US"/>
          </a:p>
        </p:txBody>
      </p:sp>
    </p:spTree>
    <p:extLst>
      <p:ext uri="{BB962C8B-B14F-4D97-AF65-F5344CB8AC3E}">
        <p14:creationId xmlns:p14="http://schemas.microsoft.com/office/powerpoint/2010/main" val="41903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fld id="{1F4DD08B-7950-409C-8FA1-711D06E172E4}" type="datetime1">
              <a:rPr lang="nl-NL" smtClean="0"/>
              <a:t>16-11-2023</a:t>
            </a:fld>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Predictive toxicology</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772787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fld id="{372961C7-FB63-415D-B653-AF46FF6CDF5B}" type="datetime1">
              <a:rPr lang="nl-NL" smtClean="0"/>
              <a:t>16-11-2023</a:t>
            </a:fld>
            <a:endParaRPr lang="en-US"/>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Predictive toxicology</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369324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23977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10D2F5FB-6B6F-43CF-8738-AAC13D9684B1}" type="datetime1">
              <a:rPr lang="nl-NL" smtClean="0"/>
              <a:t>16-11-2023</a:t>
            </a:fld>
            <a:endParaRPr lang="nl-NL"/>
          </a:p>
        </p:txBody>
      </p:sp>
      <p:sp>
        <p:nvSpPr>
          <p:cNvPr id="5" name="Tijdelijke aanduiding voor voettekst 4"/>
          <p:cNvSpPr>
            <a:spLocks noGrp="1"/>
          </p:cNvSpPr>
          <p:nvPr>
            <p:ph type="ftr" sz="quarter" idx="11"/>
          </p:nvPr>
        </p:nvSpPr>
        <p:spPr/>
        <p:txBody>
          <a:bodyPr/>
          <a:lstStyle/>
          <a:p>
            <a:r>
              <a:rPr lang="en-US"/>
              <a:t>Predictive toxicology</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446985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0925E4F5-AFEE-497E-A795-36E4B740A3C7}" type="datetime1">
              <a:rPr lang="nl-NL" smtClean="0"/>
              <a:t>16-11-2023</a:t>
            </a:fld>
            <a:endParaRPr lang="nl-NL"/>
          </a:p>
        </p:txBody>
      </p:sp>
      <p:sp>
        <p:nvSpPr>
          <p:cNvPr id="5" name="Tijdelijke aanduiding voor voettekst 4"/>
          <p:cNvSpPr>
            <a:spLocks noGrp="1"/>
          </p:cNvSpPr>
          <p:nvPr>
            <p:ph type="ftr" sz="quarter" idx="11"/>
          </p:nvPr>
        </p:nvSpPr>
        <p:spPr/>
        <p:txBody>
          <a:bodyPr/>
          <a:lstStyle/>
          <a:p>
            <a:r>
              <a:rPr lang="en-US"/>
              <a:t>Predictive toxicology</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97728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E61D717-E0B5-461F-810A-54BB0598CFA4}" type="datetime1">
              <a:rPr lang="nl-NL" smtClean="0"/>
              <a:t>16-11-2023</a:t>
            </a:fld>
            <a:endParaRPr lang="nl-NL"/>
          </a:p>
        </p:txBody>
      </p:sp>
      <p:sp>
        <p:nvSpPr>
          <p:cNvPr id="6" name="Tijdelijke aanduiding voor voettekst 5"/>
          <p:cNvSpPr>
            <a:spLocks noGrp="1"/>
          </p:cNvSpPr>
          <p:nvPr>
            <p:ph type="ftr" sz="quarter" idx="11"/>
          </p:nvPr>
        </p:nvSpPr>
        <p:spPr/>
        <p:txBody>
          <a:bodyPr/>
          <a:lstStyle/>
          <a:p>
            <a:r>
              <a:rPr lang="en-US"/>
              <a:t>Predictive toxicology</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979829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56A82C63-B1DA-4A1E-815C-815BC33175E8}" type="datetime1">
              <a:rPr lang="nl-NL" smtClean="0"/>
              <a:t>16-11-2023</a:t>
            </a:fld>
            <a:endParaRPr lang="nl-NL"/>
          </a:p>
        </p:txBody>
      </p:sp>
      <p:sp>
        <p:nvSpPr>
          <p:cNvPr id="8" name="Tijdelijke aanduiding voor voettekst 7"/>
          <p:cNvSpPr>
            <a:spLocks noGrp="1"/>
          </p:cNvSpPr>
          <p:nvPr>
            <p:ph type="ftr" sz="quarter" idx="11"/>
          </p:nvPr>
        </p:nvSpPr>
        <p:spPr/>
        <p:txBody>
          <a:bodyPr/>
          <a:lstStyle/>
          <a:p>
            <a:r>
              <a:rPr lang="en-US"/>
              <a:t>Predictive toxicology</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90678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F635CBCE-B86F-4535-B01E-359E92ADEC7B}" type="datetime1">
              <a:rPr lang="nl-NL" smtClean="0"/>
              <a:t>16-11-2023</a:t>
            </a:fld>
            <a:endParaRPr lang="nl-NL"/>
          </a:p>
        </p:txBody>
      </p:sp>
      <p:sp>
        <p:nvSpPr>
          <p:cNvPr id="4" name="Tijdelijke aanduiding voor voettekst 3"/>
          <p:cNvSpPr>
            <a:spLocks noGrp="1"/>
          </p:cNvSpPr>
          <p:nvPr>
            <p:ph type="ftr" sz="quarter" idx="11"/>
          </p:nvPr>
        </p:nvSpPr>
        <p:spPr/>
        <p:txBody>
          <a:bodyPr/>
          <a:lstStyle/>
          <a:p>
            <a:r>
              <a:rPr lang="en-US"/>
              <a:t>Predictive toxicology</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46354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D777F197-E93C-4834-B8E8-B29FA40F8AC3}" type="datetime1">
              <a:rPr lang="nl-NL" smtClean="0"/>
              <a:t>16-11-2023</a:t>
            </a:fld>
            <a:endParaRPr lang="nl-NL"/>
          </a:p>
        </p:txBody>
      </p:sp>
      <p:sp>
        <p:nvSpPr>
          <p:cNvPr id="3" name="Tijdelijke aanduiding voor voettekst 2"/>
          <p:cNvSpPr>
            <a:spLocks noGrp="1"/>
          </p:cNvSpPr>
          <p:nvPr>
            <p:ph type="ftr" sz="quarter" idx="11"/>
          </p:nvPr>
        </p:nvSpPr>
        <p:spPr/>
        <p:txBody>
          <a:bodyPr/>
          <a:lstStyle/>
          <a:p>
            <a:r>
              <a:rPr lang="en-US"/>
              <a:t>Predictive toxicology</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280353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1A287B46-DF1F-471A-934D-17BC11311BB9}" type="datetime1">
              <a:rPr lang="nl-NL" smtClean="0"/>
              <a:t>16-11-2023</a:t>
            </a:fld>
            <a:endParaRPr lang="nl-NL"/>
          </a:p>
        </p:txBody>
      </p:sp>
      <p:sp>
        <p:nvSpPr>
          <p:cNvPr id="6" name="Tijdelijke aanduiding voor voettekst 5"/>
          <p:cNvSpPr>
            <a:spLocks noGrp="1"/>
          </p:cNvSpPr>
          <p:nvPr>
            <p:ph type="ftr" sz="quarter" idx="11"/>
          </p:nvPr>
        </p:nvSpPr>
        <p:spPr/>
        <p:txBody>
          <a:bodyPr/>
          <a:lstStyle/>
          <a:p>
            <a:r>
              <a:rPr lang="en-US"/>
              <a:t>Predictive toxicology</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54072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10228DC6-1861-447E-AB6C-5B4284D7B72C}" type="datetime1">
              <a:rPr lang="nl-NL" smtClean="0"/>
              <a:t>16-11-2023</a:t>
            </a:fld>
            <a:endParaRPr lang="nl-NL"/>
          </a:p>
        </p:txBody>
      </p:sp>
      <p:sp>
        <p:nvSpPr>
          <p:cNvPr id="6" name="Tijdelijke aanduiding voor voettekst 5"/>
          <p:cNvSpPr>
            <a:spLocks noGrp="1"/>
          </p:cNvSpPr>
          <p:nvPr>
            <p:ph type="ftr" sz="quarter" idx="11"/>
          </p:nvPr>
        </p:nvSpPr>
        <p:spPr/>
        <p:txBody>
          <a:bodyPr/>
          <a:lstStyle/>
          <a:p>
            <a:r>
              <a:rPr lang="en-US"/>
              <a:t>Predictive toxicology</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26499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8559A-41B1-4E53-B63E-55BACDAF5FBF}" type="datetime1">
              <a:rPr lang="nl-NL" smtClean="0"/>
              <a:t>16-11-2023</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Predictive toxicology</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185015928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diagramQuickStyle" Target="../diagrams/quickStyle3.xml"/><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diagramLayout" Target="../diagrams/layout3.xml"/><Relationship Id="rId2" Type="http://schemas.openxmlformats.org/officeDocument/2006/relationships/image" Target="../media/image22.png"/><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16.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diagramColors" Target="../diagrams/colors3.xml"/><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hyperlink" Target="https://bookdown.org/rdpeng/exdata/" TargetMode="External"/><Relationship Id="rId2" Type="http://schemas.openxmlformats.org/officeDocument/2006/relationships/hyperlink" Target="https://guerrilla-analytics.net/the-principl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38/538127a" TargetMode="External"/><Relationship Id="rId2" Type="http://schemas.openxmlformats.org/officeDocument/2006/relationships/image" Target="../media/image41.png"/><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deep-learning-introduction-to-tensors-tensorflow-36ce3663528f"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dx.doi.org/10.1016%2Fj.tips.2019.07.005" TargetMode="External"/><Relationship Id="rId2" Type="http://schemas.openxmlformats.org/officeDocument/2006/relationships/hyperlink" Target="https://pubmed.ncbi.nlm.nih.gov/31383376/#&amp;gid=article-figures&amp;pid=figure-1-uid-0" TargetMode="Externa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2" Type="http://schemas.openxmlformats.org/officeDocument/2006/relationships/hyperlink" Target="http://bioinf.jku.at/research/DeepTox/tox21.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1016/j.tips.2019.07.00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Intelligent_agent"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17.jpe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Applied Artificial Intelligence in Toxicology</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4023359" cy="1208141"/>
          </a:xfrm>
        </p:spPr>
        <p:txBody>
          <a:bodyPr>
            <a:normAutofit fontScale="92500" lnSpcReduction="20000"/>
          </a:bodyPr>
          <a:lstStyle/>
          <a:p>
            <a:pPr algn="l"/>
            <a:r>
              <a:rPr lang="en-US" sz="1700" dirty="0"/>
              <a:t>Marc A.T. Teunis, PhD,</a:t>
            </a:r>
          </a:p>
          <a:p>
            <a:pPr algn="l"/>
            <a:r>
              <a:rPr lang="en-US" sz="1700" dirty="0"/>
              <a:t>Associate professor,</a:t>
            </a:r>
          </a:p>
          <a:p>
            <a:pPr algn="l"/>
            <a:r>
              <a:rPr lang="en-US" sz="1700" dirty="0"/>
              <a:t>University of Applied Sciences, Utrecht</a:t>
            </a:r>
          </a:p>
          <a:p>
            <a:pPr algn="l"/>
            <a:r>
              <a:rPr lang="en-US" sz="1700" dirty="0"/>
              <a:t>The Netherlands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201874"/>
            <a:ext cx="9144000" cy="1634090"/>
          </a:xfrm>
        </p:spPr>
        <p:txBody>
          <a:bodyPr>
            <a:normAutofit fontScale="90000"/>
          </a:bodyPr>
          <a:lstStyle/>
          <a:p>
            <a:r>
              <a:rPr lang="en-US" dirty="0">
                <a:solidFill>
                  <a:srgbClr val="FFFFFF"/>
                </a:solidFill>
              </a:rPr>
              <a:t>How do we build a deep learning model?</a:t>
            </a:r>
          </a:p>
        </p:txBody>
      </p:sp>
    </p:spTree>
    <p:extLst>
      <p:ext uri="{BB962C8B-B14F-4D97-AF65-F5344CB8AC3E}">
        <p14:creationId xmlns:p14="http://schemas.microsoft.com/office/powerpoint/2010/main" val="338654712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43D2-7F0A-B049-825F-8EFEFB727F2F}"/>
              </a:ext>
            </a:extLst>
          </p:cNvPr>
          <p:cNvSpPr>
            <a:spLocks noGrp="1"/>
          </p:cNvSpPr>
          <p:nvPr>
            <p:ph type="title"/>
          </p:nvPr>
        </p:nvSpPr>
        <p:spPr>
          <a:xfrm>
            <a:off x="232025" y="154405"/>
            <a:ext cx="10515600" cy="556546"/>
          </a:xfrm>
        </p:spPr>
        <p:txBody>
          <a:bodyPr>
            <a:normAutofit fontScale="90000"/>
          </a:bodyPr>
          <a:lstStyle/>
          <a:p>
            <a:r>
              <a:rPr lang="en-US" dirty="0">
                <a:solidFill>
                  <a:schemeClr val="accent1">
                    <a:lumMod val="75000"/>
                  </a:schemeClr>
                </a:solidFill>
              </a:rPr>
              <a:t>Building DL models - workflow</a:t>
            </a:r>
          </a:p>
        </p:txBody>
      </p:sp>
      <p:sp>
        <p:nvSpPr>
          <p:cNvPr id="4" name="Rounded Rectangle 3">
            <a:extLst>
              <a:ext uri="{FF2B5EF4-FFF2-40B4-BE49-F238E27FC236}">
                <a16:creationId xmlns:a16="http://schemas.microsoft.com/office/drawing/2014/main" id="{570B1C79-981C-5248-9E5B-490F994487CC}"/>
              </a:ext>
            </a:extLst>
          </p:cNvPr>
          <p:cNvSpPr/>
          <p:nvPr/>
        </p:nvSpPr>
        <p:spPr>
          <a:xfrm>
            <a:off x="4089115" y="3009960"/>
            <a:ext cx="3339101" cy="1448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DL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(Learns from input data)</a:t>
            </a:r>
          </a:p>
        </p:txBody>
      </p:sp>
      <p:sp>
        <p:nvSpPr>
          <p:cNvPr id="5" name="Right Arrow 4">
            <a:extLst>
              <a:ext uri="{FF2B5EF4-FFF2-40B4-BE49-F238E27FC236}">
                <a16:creationId xmlns:a16="http://schemas.microsoft.com/office/drawing/2014/main" id="{C12839C8-C9BC-9341-82AC-9B0E5ADC3EA0}"/>
              </a:ext>
            </a:extLst>
          </p:cNvPr>
          <p:cNvSpPr/>
          <p:nvPr/>
        </p:nvSpPr>
        <p:spPr>
          <a:xfrm>
            <a:off x="2280863" y="3385301"/>
            <a:ext cx="1726058" cy="69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6" name="Right Arrow 5">
            <a:extLst>
              <a:ext uri="{FF2B5EF4-FFF2-40B4-BE49-F238E27FC236}">
                <a16:creationId xmlns:a16="http://schemas.microsoft.com/office/drawing/2014/main" id="{8C762F08-E88C-3747-BCBE-7C13CD0E5740}"/>
              </a:ext>
            </a:extLst>
          </p:cNvPr>
          <p:cNvSpPr/>
          <p:nvPr/>
        </p:nvSpPr>
        <p:spPr>
          <a:xfrm>
            <a:off x="7510410" y="3387535"/>
            <a:ext cx="1489753" cy="657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pic>
        <p:nvPicPr>
          <p:cNvPr id="8" name="Graphic 7" descr="Database with solid fill">
            <a:extLst>
              <a:ext uri="{FF2B5EF4-FFF2-40B4-BE49-F238E27FC236}">
                <a16:creationId xmlns:a16="http://schemas.microsoft.com/office/drawing/2014/main" id="{20E5F1C2-0262-1447-95B7-75C397635C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6463" y="2552760"/>
            <a:ext cx="914400" cy="914400"/>
          </a:xfrm>
          <a:prstGeom prst="rect">
            <a:avLst/>
          </a:prstGeom>
        </p:spPr>
      </p:pic>
      <p:pic>
        <p:nvPicPr>
          <p:cNvPr id="10" name="Graphic 9" descr="Network with solid fill">
            <a:extLst>
              <a:ext uri="{FF2B5EF4-FFF2-40B4-BE49-F238E27FC236}">
                <a16:creationId xmlns:a16="http://schemas.microsoft.com/office/drawing/2014/main" id="{60FED813-1396-BD42-8AA7-75291C5CF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3663" y="4119569"/>
            <a:ext cx="914400" cy="914400"/>
          </a:xfrm>
          <a:prstGeom prst="rect">
            <a:avLst/>
          </a:prstGeom>
        </p:spPr>
      </p:pic>
      <p:pic>
        <p:nvPicPr>
          <p:cNvPr id="12" name="Graphic 11" descr="Connections outline">
            <a:extLst>
              <a:ext uri="{FF2B5EF4-FFF2-40B4-BE49-F238E27FC236}">
                <a16:creationId xmlns:a16="http://schemas.microsoft.com/office/drawing/2014/main" id="{9FE6386C-7DBC-EB45-8BB0-C82243E49E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8063" y="4119569"/>
            <a:ext cx="914400" cy="914400"/>
          </a:xfrm>
          <a:prstGeom prst="rect">
            <a:avLst/>
          </a:prstGeom>
        </p:spPr>
      </p:pic>
      <p:pic>
        <p:nvPicPr>
          <p:cNvPr id="14" name="Graphic 13" descr="Contract outline">
            <a:extLst>
              <a:ext uri="{FF2B5EF4-FFF2-40B4-BE49-F238E27FC236}">
                <a16:creationId xmlns:a16="http://schemas.microsoft.com/office/drawing/2014/main" id="{26C9F6CE-6817-B84D-A344-ECF4879055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137" y="3431200"/>
            <a:ext cx="914400" cy="914400"/>
          </a:xfrm>
          <a:prstGeom prst="rect">
            <a:avLst/>
          </a:prstGeom>
        </p:spPr>
      </p:pic>
      <p:pic>
        <p:nvPicPr>
          <p:cNvPr id="16" name="Graphic 15" descr="Document outline">
            <a:extLst>
              <a:ext uri="{FF2B5EF4-FFF2-40B4-BE49-F238E27FC236}">
                <a16:creationId xmlns:a16="http://schemas.microsoft.com/office/drawing/2014/main" id="{411C1756-D760-9C46-AACF-350CACB2CE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45263" y="2416627"/>
            <a:ext cx="914400" cy="914400"/>
          </a:xfrm>
          <a:prstGeom prst="rect">
            <a:avLst/>
          </a:prstGeom>
        </p:spPr>
      </p:pic>
      <p:pic>
        <p:nvPicPr>
          <p:cNvPr id="18" name="Graphic 17" descr="List with solid fill">
            <a:extLst>
              <a:ext uri="{FF2B5EF4-FFF2-40B4-BE49-F238E27FC236}">
                <a16:creationId xmlns:a16="http://schemas.microsoft.com/office/drawing/2014/main" id="{95255ECA-83FF-F440-98EA-EA931E87F1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80521" y="2421765"/>
            <a:ext cx="914400" cy="914400"/>
          </a:xfrm>
          <a:prstGeom prst="rect">
            <a:avLst/>
          </a:prstGeom>
        </p:spPr>
      </p:pic>
      <p:pic>
        <p:nvPicPr>
          <p:cNvPr id="20" name="Graphic 19" descr="Table outline">
            <a:extLst>
              <a:ext uri="{FF2B5EF4-FFF2-40B4-BE49-F238E27FC236}">
                <a16:creationId xmlns:a16="http://schemas.microsoft.com/office/drawing/2014/main" id="{3C4F3F3F-6984-C54E-A27D-9EE27D3102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9537" y="4309640"/>
            <a:ext cx="914400" cy="914400"/>
          </a:xfrm>
          <a:prstGeom prst="rect">
            <a:avLst/>
          </a:prstGeom>
        </p:spPr>
      </p:pic>
      <p:sp>
        <p:nvSpPr>
          <p:cNvPr id="21" name="TextBox 20">
            <a:extLst>
              <a:ext uri="{FF2B5EF4-FFF2-40B4-BE49-F238E27FC236}">
                <a16:creationId xmlns:a16="http://schemas.microsoft.com/office/drawing/2014/main" id="{2BD3E75D-2F68-9446-B020-C1C362C12016}"/>
              </a:ext>
            </a:extLst>
          </p:cNvPr>
          <p:cNvSpPr txBox="1"/>
          <p:nvPr/>
        </p:nvSpPr>
        <p:spPr>
          <a:xfrm>
            <a:off x="9146737" y="2938042"/>
            <a:ext cx="2619910"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Pattern recognition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Predictions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Forecasts</a:t>
            </a:r>
          </a:p>
        </p:txBody>
      </p:sp>
      <p:sp>
        <p:nvSpPr>
          <p:cNvPr id="22" name="TextBox 21">
            <a:extLst>
              <a:ext uri="{FF2B5EF4-FFF2-40B4-BE49-F238E27FC236}">
                <a16:creationId xmlns:a16="http://schemas.microsoft.com/office/drawing/2014/main" id="{6D5CDA49-059B-EF42-86B3-59ED12050AA4}"/>
              </a:ext>
            </a:extLst>
          </p:cNvPr>
          <p:cNvSpPr txBox="1"/>
          <p:nvPr/>
        </p:nvSpPr>
        <p:spPr>
          <a:xfrm>
            <a:off x="5602015" y="5033969"/>
            <a:ext cx="63548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 by articulating the problem; What do you want to predict”</a:t>
            </a:r>
          </a:p>
        </p:txBody>
      </p:sp>
      <p:sp>
        <p:nvSpPr>
          <p:cNvPr id="23" name="U-turn Arrow 22">
            <a:extLst>
              <a:ext uri="{FF2B5EF4-FFF2-40B4-BE49-F238E27FC236}">
                <a16:creationId xmlns:a16="http://schemas.microsoft.com/office/drawing/2014/main" id="{DE884CE3-D2C0-2E40-AD76-7DAEBEC72F41}"/>
              </a:ext>
            </a:extLst>
          </p:cNvPr>
          <p:cNvSpPr/>
          <p:nvPr/>
        </p:nvSpPr>
        <p:spPr>
          <a:xfrm rot="10800000">
            <a:off x="2280862" y="5444458"/>
            <a:ext cx="6081100" cy="795649"/>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U-turn Arrow 23">
            <a:extLst>
              <a:ext uri="{FF2B5EF4-FFF2-40B4-BE49-F238E27FC236}">
                <a16:creationId xmlns:a16="http://schemas.microsoft.com/office/drawing/2014/main" id="{C42F6510-909A-C849-A2D1-76512F84E586}"/>
              </a:ext>
            </a:extLst>
          </p:cNvPr>
          <p:cNvSpPr/>
          <p:nvPr/>
        </p:nvSpPr>
        <p:spPr>
          <a:xfrm rot="10800000">
            <a:off x="4880757" y="5432502"/>
            <a:ext cx="3481206" cy="795647"/>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D915C9F-F9CB-8B46-95FB-807949575027}"/>
              </a:ext>
            </a:extLst>
          </p:cNvPr>
          <p:cNvSpPr txBox="1"/>
          <p:nvPr/>
        </p:nvSpPr>
        <p:spPr>
          <a:xfrm>
            <a:off x="2997200" y="6225961"/>
            <a:ext cx="42422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Monitor the performance of the algorithm</a:t>
            </a:r>
          </a:p>
        </p:txBody>
      </p:sp>
      <p:graphicFrame>
        <p:nvGraphicFramePr>
          <p:cNvPr id="19" name="Diagram 18">
            <a:extLst>
              <a:ext uri="{FF2B5EF4-FFF2-40B4-BE49-F238E27FC236}">
                <a16:creationId xmlns:a16="http://schemas.microsoft.com/office/drawing/2014/main" id="{F78D22CE-C432-0B44-8270-CEB4E6B18C68}"/>
              </a:ext>
            </a:extLst>
          </p:cNvPr>
          <p:cNvGraphicFramePr/>
          <p:nvPr/>
        </p:nvGraphicFramePr>
        <p:xfrm>
          <a:off x="3561027" y="928173"/>
          <a:ext cx="4395276" cy="196268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885976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C373-A4FE-E445-9F38-4F3542E3E111}"/>
              </a:ext>
            </a:extLst>
          </p:cNvPr>
          <p:cNvSpPr>
            <a:spLocks noGrp="1"/>
          </p:cNvSpPr>
          <p:nvPr>
            <p:ph type="title"/>
          </p:nvPr>
        </p:nvSpPr>
        <p:spPr>
          <a:xfrm>
            <a:off x="232558" y="164873"/>
            <a:ext cx="10515600" cy="556546"/>
          </a:xfrm>
        </p:spPr>
        <p:txBody>
          <a:bodyPr>
            <a:normAutofit fontScale="90000"/>
          </a:bodyPr>
          <a:lstStyle/>
          <a:p>
            <a:r>
              <a:rPr lang="en-US" dirty="0"/>
              <a:t>Articulate the problem</a:t>
            </a:r>
          </a:p>
        </p:txBody>
      </p:sp>
      <p:grpSp>
        <p:nvGrpSpPr>
          <p:cNvPr id="3" name="Group 2">
            <a:extLst>
              <a:ext uri="{FF2B5EF4-FFF2-40B4-BE49-F238E27FC236}">
                <a16:creationId xmlns:a16="http://schemas.microsoft.com/office/drawing/2014/main" id="{CC3FAB80-5817-A749-8414-D4A44BA96FF6}"/>
              </a:ext>
            </a:extLst>
          </p:cNvPr>
          <p:cNvGrpSpPr/>
          <p:nvPr/>
        </p:nvGrpSpPr>
        <p:grpSpPr>
          <a:xfrm>
            <a:off x="232558" y="1224682"/>
            <a:ext cx="6128415" cy="2133600"/>
            <a:chOff x="232558" y="1224682"/>
            <a:chExt cx="6128415" cy="2133600"/>
          </a:xfrm>
        </p:grpSpPr>
        <p:pic>
          <p:nvPicPr>
            <p:cNvPr id="14338" name="Picture 2" descr="multi class classification deep learning online -">
              <a:extLst>
                <a:ext uri="{FF2B5EF4-FFF2-40B4-BE49-F238E27FC236}">
                  <a16:creationId xmlns:a16="http://schemas.microsoft.com/office/drawing/2014/main" id="{6DAFE50F-2BDE-1446-AC1F-61359F98C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 y="1224682"/>
              <a:ext cx="3968527"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9647D7B-260E-4B42-9D21-DD768C572C01}"/>
                </a:ext>
              </a:extLst>
            </p:cNvPr>
            <p:cNvSpPr txBox="1"/>
            <p:nvPr/>
          </p:nvSpPr>
          <p:spPr>
            <a:xfrm>
              <a:off x="3980065" y="1740764"/>
              <a:ext cx="238090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Needs labelled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 vs Multi-class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7D3EB242-B9FD-744C-A0B1-43D7B4B67FD7}"/>
              </a:ext>
            </a:extLst>
          </p:cNvPr>
          <p:cNvGrpSpPr/>
          <p:nvPr/>
        </p:nvGrpSpPr>
        <p:grpSpPr>
          <a:xfrm>
            <a:off x="6836042" y="1419419"/>
            <a:ext cx="4812010" cy="2309750"/>
            <a:chOff x="6836042" y="1419419"/>
            <a:chExt cx="4812010" cy="2309750"/>
          </a:xfrm>
        </p:grpSpPr>
        <p:pic>
          <p:nvPicPr>
            <p:cNvPr id="9" name="Graphic 8">
              <a:extLst>
                <a:ext uri="{FF2B5EF4-FFF2-40B4-BE49-F238E27FC236}">
                  <a16:creationId xmlns:a16="http://schemas.microsoft.com/office/drawing/2014/main" id="{C9508841-91C4-6548-9E09-517A273AF0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6042" y="1419419"/>
              <a:ext cx="2309750" cy="2309750"/>
            </a:xfrm>
            <a:prstGeom prst="rect">
              <a:avLst/>
            </a:prstGeom>
          </p:spPr>
        </p:pic>
        <p:sp>
          <p:nvSpPr>
            <p:cNvPr id="10" name="TextBox 9">
              <a:extLst>
                <a:ext uri="{FF2B5EF4-FFF2-40B4-BE49-F238E27FC236}">
                  <a16:creationId xmlns:a16="http://schemas.microsoft.com/office/drawing/2014/main" id="{E9B1A6BE-F0EE-9D4D-B8F7-70E3E8A9943B}"/>
                </a:ext>
              </a:extLst>
            </p:cNvPr>
            <p:cNvSpPr txBox="1"/>
            <p:nvPr/>
          </p:nvSpPr>
          <p:spPr>
            <a:xfrm>
              <a:off x="9295741" y="1695224"/>
              <a:ext cx="235231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5BD207E1-F3C4-CE45-8045-445579D72ED8}"/>
              </a:ext>
            </a:extLst>
          </p:cNvPr>
          <p:cNvGrpSpPr/>
          <p:nvPr/>
        </p:nvGrpSpPr>
        <p:grpSpPr>
          <a:xfrm>
            <a:off x="5677287" y="3962448"/>
            <a:ext cx="6490285" cy="2000160"/>
            <a:chOff x="5677287" y="3962448"/>
            <a:chExt cx="6490285" cy="2000160"/>
          </a:xfrm>
        </p:grpSpPr>
        <p:pic>
          <p:nvPicPr>
            <p:cNvPr id="14340" name="Picture 4" descr="Global warming-Temperature increase forecast">
              <a:extLst>
                <a:ext uri="{FF2B5EF4-FFF2-40B4-BE49-F238E27FC236}">
                  <a16:creationId xmlns:a16="http://schemas.microsoft.com/office/drawing/2014/main" id="{4C23EBD9-EADA-A94A-8C2B-0DF00E94BB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7287" y="3962448"/>
              <a:ext cx="3950524" cy="2000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2A7B0E-DB30-A946-A968-D94A084FC836}"/>
                </a:ext>
              </a:extLst>
            </p:cNvPr>
            <p:cNvSpPr txBox="1"/>
            <p:nvPr/>
          </p:nvSpPr>
          <p:spPr>
            <a:xfrm>
              <a:off x="9603985" y="4362363"/>
              <a:ext cx="2563587"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Regression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Numeric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series,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forcasting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28CD593D-CF4F-E745-8D55-B60D3820847D}"/>
              </a:ext>
            </a:extLst>
          </p:cNvPr>
          <p:cNvGrpSpPr/>
          <p:nvPr/>
        </p:nvGrpSpPr>
        <p:grpSpPr>
          <a:xfrm>
            <a:off x="327594" y="3797926"/>
            <a:ext cx="5306127" cy="2585323"/>
            <a:chOff x="327594" y="3797926"/>
            <a:chExt cx="5306127" cy="2585323"/>
          </a:xfrm>
        </p:grpSpPr>
        <p:sp>
          <p:nvSpPr>
            <p:cNvPr id="22" name="TextBox 21">
              <a:extLst>
                <a:ext uri="{FF2B5EF4-FFF2-40B4-BE49-F238E27FC236}">
                  <a16:creationId xmlns:a16="http://schemas.microsoft.com/office/drawing/2014/main" id="{04C22A96-0390-9E4B-AE2D-9ECF7848C719}"/>
                </a:ext>
              </a:extLst>
            </p:cNvPr>
            <p:cNvSpPr txBox="1"/>
            <p:nvPr/>
          </p:nvSpPr>
          <p:spPr>
            <a:xfrm>
              <a:off x="2768449" y="3797926"/>
              <a:ext cx="2865272"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of ranked 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Fragments and structures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embeddings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a:extLst>
                <a:ext uri="{FF2B5EF4-FFF2-40B4-BE49-F238E27FC236}">
                  <a16:creationId xmlns:a16="http://schemas.microsoft.com/office/drawing/2014/main" id="{AE84723C-CAAA-5A49-BA5A-EF7530ACA8B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7594" y="4255126"/>
              <a:ext cx="2360990" cy="9502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00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A22-DA7C-7B4C-9C85-CCD927CECF3A}"/>
              </a:ext>
            </a:extLst>
          </p:cNvPr>
          <p:cNvSpPr>
            <a:spLocks noGrp="1"/>
          </p:cNvSpPr>
          <p:nvPr>
            <p:ph type="title"/>
          </p:nvPr>
        </p:nvSpPr>
        <p:spPr>
          <a:xfrm>
            <a:off x="227683" y="116424"/>
            <a:ext cx="11871552" cy="1024288"/>
          </a:xfrm>
        </p:spPr>
        <p:txBody>
          <a:bodyPr>
            <a:noAutofit/>
          </a:bodyPr>
          <a:lstStyle/>
          <a:p>
            <a:r>
              <a:rPr lang="en-US" sz="4000" b="1" dirty="0">
                <a:solidFill>
                  <a:schemeClr val="accent1">
                    <a:lumMod val="75000"/>
                  </a:schemeClr>
                </a:solidFill>
              </a:rPr>
              <a:t>Start with Exploratory Data Analysis &amp; use code to do it.</a:t>
            </a:r>
          </a:p>
        </p:txBody>
      </p:sp>
      <p:sp>
        <p:nvSpPr>
          <p:cNvPr id="7" name="Content Placeholder 6">
            <a:extLst>
              <a:ext uri="{FF2B5EF4-FFF2-40B4-BE49-F238E27FC236}">
                <a16:creationId xmlns:a16="http://schemas.microsoft.com/office/drawing/2014/main" id="{5E650B49-59B2-604C-B457-5B8DF0E34F31}"/>
              </a:ext>
            </a:extLst>
          </p:cNvPr>
          <p:cNvSpPr>
            <a:spLocks noGrp="1"/>
          </p:cNvSpPr>
          <p:nvPr>
            <p:ph idx="1"/>
          </p:nvPr>
        </p:nvSpPr>
        <p:spPr>
          <a:xfrm>
            <a:off x="264298" y="1487494"/>
            <a:ext cx="5455722" cy="4351338"/>
          </a:xfrm>
        </p:spPr>
        <p:txBody>
          <a:bodyPr>
            <a:normAutofit lnSpcReduction="10000"/>
          </a:bodyPr>
          <a:lstStyle/>
          <a:p>
            <a:r>
              <a:rPr lang="en-US" sz="2400" dirty="0"/>
              <a:t>Check data quality, exploratory data analysis</a:t>
            </a:r>
          </a:p>
          <a:p>
            <a:r>
              <a:rPr lang="en-US" sz="2400" dirty="0"/>
              <a:t>Subset data</a:t>
            </a:r>
          </a:p>
          <a:p>
            <a:r>
              <a:rPr lang="en-US" sz="2400" dirty="0"/>
              <a:t>Clean data</a:t>
            </a:r>
          </a:p>
          <a:p>
            <a:r>
              <a:rPr lang="en-US" sz="2400" dirty="0"/>
              <a:t>Feature engineering</a:t>
            </a:r>
          </a:p>
          <a:p>
            <a:r>
              <a:rPr lang="en-US" sz="2400" dirty="0"/>
              <a:t>Enrich data from external sources</a:t>
            </a:r>
          </a:p>
          <a:p>
            <a:r>
              <a:rPr lang="en-US" sz="2400" dirty="0"/>
              <a:t>Investigate effects of imputation</a:t>
            </a:r>
          </a:p>
          <a:p>
            <a:r>
              <a:rPr lang="en-US" sz="2400" dirty="0"/>
              <a:t>Explore patterns with inferential statistics</a:t>
            </a:r>
          </a:p>
          <a:p>
            <a:r>
              <a:rPr lang="en-US" sz="2400" dirty="0"/>
              <a:t>Prepare data for analysis -&gt; transform data to tensors</a:t>
            </a:r>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8A828D23-9DD7-7747-8339-7F3559206D37}"/>
              </a:ext>
            </a:extLst>
          </p:cNvPr>
          <p:cNvSpPr txBox="1"/>
          <p:nvPr/>
        </p:nvSpPr>
        <p:spPr>
          <a:xfrm>
            <a:off x="5720021" y="886667"/>
            <a:ext cx="6379214"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For robustness, traceability and reproducibility: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Applying the 7 principles of Guerilla Analytics is highly desirable.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1:</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Space is cheap, confusion is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2:</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simple, visual project structures and conventions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3:</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automation with program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4:</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Maintain a link between data on the file system, data in the analytics environment, and data in work products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5:</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Version control changes to data and analytics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6:</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Consolidate team knowledge in version-controlled builds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7:</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analytics code that runs from start to finish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794A0C2-99A4-974F-8D65-5C911CC252C8}"/>
              </a:ext>
            </a:extLst>
          </p:cNvPr>
          <p:cNvSpPr txBox="1"/>
          <p:nvPr/>
        </p:nvSpPr>
        <p:spPr>
          <a:xfrm>
            <a:off x="7896656" y="649524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https://guerrilla-analytics.net/the-principles/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473B09C4-BD36-4F47-96D0-5EAA98FE511A}"/>
              </a:ext>
            </a:extLst>
          </p:cNvPr>
          <p:cNvSpPr txBox="1"/>
          <p:nvPr/>
        </p:nvSpPr>
        <p:spPr>
          <a:xfrm>
            <a:off x="0" y="6211669"/>
            <a:ext cx="52246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EDA =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Exploratory Data Analysis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see for tips in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https://bookdown.org/rdpeng/exdata/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Roger Peng</a:t>
            </a:r>
          </a:p>
        </p:txBody>
      </p:sp>
    </p:spTree>
    <p:extLst>
      <p:ext uri="{BB962C8B-B14F-4D97-AF65-F5344CB8AC3E}">
        <p14:creationId xmlns:p14="http://schemas.microsoft.com/office/powerpoint/2010/main" val="148841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5780-50CF-C84B-9205-CE68A6D499EF}"/>
              </a:ext>
            </a:extLst>
          </p:cNvPr>
          <p:cNvSpPr>
            <a:spLocks noGrp="1"/>
          </p:cNvSpPr>
          <p:nvPr>
            <p:ph type="title"/>
          </p:nvPr>
        </p:nvSpPr>
        <p:spPr>
          <a:xfrm>
            <a:off x="231898" y="251757"/>
            <a:ext cx="10515600" cy="556546"/>
          </a:xfrm>
        </p:spPr>
        <p:txBody>
          <a:bodyPr>
            <a:normAutofit fontScale="90000"/>
          </a:bodyPr>
          <a:lstStyle/>
          <a:p>
            <a:r>
              <a:rPr lang="en-US"/>
              <a:t>Github (or any version control) is essential</a:t>
            </a:r>
            <a:endParaRPr lang="en-US" dirty="0"/>
          </a:p>
        </p:txBody>
      </p:sp>
      <p:pic>
        <p:nvPicPr>
          <p:cNvPr id="3" name="Picture 2">
            <a:extLst>
              <a:ext uri="{FF2B5EF4-FFF2-40B4-BE49-F238E27FC236}">
                <a16:creationId xmlns:a16="http://schemas.microsoft.com/office/drawing/2014/main" id="{EFFF7410-5E15-C848-B0B1-98ADEBA3E4EB}"/>
              </a:ext>
            </a:extLst>
          </p:cNvPr>
          <p:cNvPicPr>
            <a:picLocks noChangeAspect="1"/>
          </p:cNvPicPr>
          <p:nvPr/>
        </p:nvPicPr>
        <p:blipFill>
          <a:blip r:embed="rId2"/>
          <a:stretch>
            <a:fillRect/>
          </a:stretch>
        </p:blipFill>
        <p:spPr>
          <a:xfrm>
            <a:off x="231898" y="954182"/>
            <a:ext cx="3382943" cy="4006981"/>
          </a:xfrm>
          <a:prstGeom prst="rect">
            <a:avLst/>
          </a:prstGeom>
        </p:spPr>
      </p:pic>
      <p:sp>
        <p:nvSpPr>
          <p:cNvPr id="7" name="TextBox 6">
            <a:extLst>
              <a:ext uri="{FF2B5EF4-FFF2-40B4-BE49-F238E27FC236}">
                <a16:creationId xmlns:a16="http://schemas.microsoft.com/office/drawing/2014/main" id="{D742DA34-28B3-9946-888B-9C249D4EE4AD}"/>
              </a:ext>
            </a:extLst>
          </p:cNvPr>
          <p:cNvSpPr txBox="1"/>
          <p:nvPr/>
        </p:nvSpPr>
        <p:spPr>
          <a:xfrm>
            <a:off x="85381" y="6211669"/>
            <a:ext cx="60978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Perkel, J. Democratic databases: science on GitHub. </a:t>
            </a:r>
            <a:r>
              <a:rPr kumimoji="0" lang="en-GB" sz="1800" b="0" i="1" u="none" strike="noStrike" kern="1200" cap="none" spc="0" normalizeH="0" baseline="0" noProof="0">
                <a:ln>
                  <a:noFill/>
                </a:ln>
                <a:solidFill>
                  <a:prstClr val="black"/>
                </a:solidFill>
                <a:effectLst/>
                <a:uLnTx/>
                <a:uFillTx/>
                <a:latin typeface="Calibri" panose="020F0502020204030204"/>
                <a:ea typeface="+mn-ea"/>
                <a:cs typeface="+mn-cs"/>
              </a:rPr>
              <a:t>Nature</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538, </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127–128 (2016). </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https://doi.org/10.1038/538127a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86FF09B-AFB3-024E-AB39-5C4DFBD613CF}"/>
              </a:ext>
            </a:extLst>
          </p:cNvPr>
          <p:cNvPicPr>
            <a:picLocks noChangeAspect="1"/>
          </p:cNvPicPr>
          <p:nvPr/>
        </p:nvPicPr>
        <p:blipFill>
          <a:blip r:embed="rId4"/>
          <a:stretch>
            <a:fillRect/>
          </a:stretch>
        </p:blipFill>
        <p:spPr>
          <a:xfrm>
            <a:off x="4321565" y="835677"/>
            <a:ext cx="7626180" cy="3667972"/>
          </a:xfrm>
          <a:prstGeom prst="rect">
            <a:avLst/>
          </a:prstGeom>
        </p:spPr>
      </p:pic>
      <p:pic>
        <p:nvPicPr>
          <p:cNvPr id="8" name="Picture 7">
            <a:extLst>
              <a:ext uri="{FF2B5EF4-FFF2-40B4-BE49-F238E27FC236}">
                <a16:creationId xmlns:a16="http://schemas.microsoft.com/office/drawing/2014/main" id="{542C11B4-5DBB-436A-8182-729392B8ADCC}"/>
              </a:ext>
            </a:extLst>
          </p:cNvPr>
          <p:cNvPicPr>
            <a:picLocks noChangeAspect="1"/>
          </p:cNvPicPr>
          <p:nvPr/>
        </p:nvPicPr>
        <p:blipFill>
          <a:blip r:embed="rId5"/>
          <a:stretch>
            <a:fillRect/>
          </a:stretch>
        </p:blipFill>
        <p:spPr>
          <a:xfrm>
            <a:off x="4304830" y="4573119"/>
            <a:ext cx="7692343" cy="1591518"/>
          </a:xfrm>
          <a:prstGeom prst="rect">
            <a:avLst/>
          </a:prstGeom>
        </p:spPr>
      </p:pic>
    </p:spTree>
    <p:extLst>
      <p:ext uri="{BB962C8B-B14F-4D97-AF65-F5344CB8AC3E}">
        <p14:creationId xmlns:p14="http://schemas.microsoft.com/office/powerpoint/2010/main" val="415730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46036" y="2358645"/>
            <a:ext cx="9144000" cy="1634090"/>
          </a:xfrm>
        </p:spPr>
        <p:txBody>
          <a:bodyPr>
            <a:normAutofit fontScale="90000"/>
          </a:bodyPr>
          <a:lstStyle/>
          <a:p>
            <a:r>
              <a:rPr lang="en-US" dirty="0">
                <a:solidFill>
                  <a:srgbClr val="FFFFFF"/>
                </a:solidFill>
              </a:rPr>
              <a:t>Input data for Deep Learning models </a:t>
            </a:r>
            <a:br>
              <a:rPr lang="en-US" dirty="0">
                <a:solidFill>
                  <a:srgbClr val="FFFFFF"/>
                </a:solidFill>
              </a:rPr>
            </a:br>
            <a:r>
              <a:rPr lang="en-US" dirty="0">
                <a:solidFill>
                  <a:srgbClr val="FFFFFF"/>
                </a:solidFill>
              </a:rPr>
              <a:t>- </a:t>
            </a:r>
            <a:r>
              <a:rPr lang="en-US" i="1" dirty="0">
                <a:solidFill>
                  <a:srgbClr val="FFFFFF"/>
                </a:solidFill>
              </a:rPr>
              <a:t>Tensors -</a:t>
            </a:r>
          </a:p>
        </p:txBody>
      </p:sp>
    </p:spTree>
    <p:extLst>
      <p:ext uri="{BB962C8B-B14F-4D97-AF65-F5344CB8AC3E}">
        <p14:creationId xmlns:p14="http://schemas.microsoft.com/office/powerpoint/2010/main" val="230779285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4">
            <a:extLst>
              <a:ext uri="{FF2B5EF4-FFF2-40B4-BE49-F238E27FC236}">
                <a16:creationId xmlns:a16="http://schemas.microsoft.com/office/drawing/2014/main" id="{C7F131F6-976A-4704-A9F0-B17D4857752F}"/>
              </a:ext>
            </a:extLst>
          </p:cNvPr>
          <p:cNvPicPr>
            <a:picLocks noChangeAspect="1"/>
          </p:cNvPicPr>
          <p:nvPr/>
        </p:nvPicPr>
        <p:blipFill rotWithShape="1">
          <a:blip r:embed="rId2">
            <a:alphaModFix amt="50000"/>
          </a:blip>
          <a:srcRect t="4796" b="4843"/>
          <a:stretch/>
        </p:blipFill>
        <p:spPr>
          <a:xfrm>
            <a:off x="20" y="1"/>
            <a:ext cx="12191980" cy="6857999"/>
          </a:xfrm>
          <a:prstGeom prst="rect">
            <a:avLst/>
          </a:prstGeom>
        </p:spPr>
      </p:pic>
      <p:sp>
        <p:nvSpPr>
          <p:cNvPr id="2" name="Title 1">
            <a:extLst>
              <a:ext uri="{FF2B5EF4-FFF2-40B4-BE49-F238E27FC236}">
                <a16:creationId xmlns:a16="http://schemas.microsoft.com/office/drawing/2014/main" id="{62F06734-4933-594C-AE39-6EB15F6236FD}"/>
              </a:ext>
            </a:extLst>
          </p:cNvPr>
          <p:cNvSpPr>
            <a:spLocks noGrp="1"/>
          </p:cNvSpPr>
          <p:nvPr>
            <p:ph type="title"/>
          </p:nvPr>
        </p:nvSpPr>
        <p:spPr>
          <a:xfrm>
            <a:off x="838200" y="963877"/>
            <a:ext cx="3494362" cy="4930246"/>
          </a:xfrm>
        </p:spPr>
        <p:txBody>
          <a:bodyPr>
            <a:normAutofit/>
          </a:bodyPr>
          <a:lstStyle/>
          <a:p>
            <a:pPr algn="r"/>
            <a:r>
              <a:rPr lang="en-US">
                <a:solidFill>
                  <a:schemeClr val="bg1"/>
                </a:solidFill>
              </a:rPr>
              <a:t>Tensors as input for neural networks</a:t>
            </a:r>
          </a:p>
        </p:txBody>
      </p:sp>
      <p:sp>
        <p:nvSpPr>
          <p:cNvPr id="18"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722FB2-2731-E243-A8FF-229B5B71A68D}"/>
              </a:ext>
            </a:extLst>
          </p:cNvPr>
          <p:cNvSpPr>
            <a:spLocks noGrp="1"/>
          </p:cNvSpPr>
          <p:nvPr>
            <p:ph idx="1"/>
          </p:nvPr>
        </p:nvSpPr>
        <p:spPr>
          <a:xfrm>
            <a:off x="4976031" y="963877"/>
            <a:ext cx="6377769" cy="4930246"/>
          </a:xfrm>
        </p:spPr>
        <p:txBody>
          <a:bodyPr anchor="ctr">
            <a:normAutofit/>
          </a:bodyPr>
          <a:lstStyle/>
          <a:p>
            <a:pPr marL="0" indent="0">
              <a:buNone/>
            </a:pPr>
            <a:r>
              <a:rPr lang="en-US" sz="3200" dirty="0">
                <a:solidFill>
                  <a:schemeClr val="bg1"/>
                </a:solidFill>
              </a:rPr>
              <a:t>Tensors are </a:t>
            </a:r>
            <a:r>
              <a:rPr lang="en-US" sz="3200" i="1" dirty="0">
                <a:solidFill>
                  <a:schemeClr val="bg1"/>
                </a:solidFill>
              </a:rPr>
              <a:t>generalizations</a:t>
            </a:r>
            <a:r>
              <a:rPr lang="en-US" sz="3200" dirty="0">
                <a:solidFill>
                  <a:schemeClr val="bg1"/>
                </a:solidFill>
              </a:rPr>
              <a:t> of vectors, that function as input for ML algorithms.</a:t>
            </a:r>
          </a:p>
          <a:p>
            <a:pPr marL="0" indent="0">
              <a:buNone/>
            </a:pPr>
            <a:endParaRPr lang="en-US" sz="3200" dirty="0">
              <a:solidFill>
                <a:schemeClr val="bg1"/>
              </a:solidFill>
            </a:endParaRPr>
          </a:p>
          <a:p>
            <a:pPr marL="0" indent="0">
              <a:buNone/>
            </a:pPr>
            <a:r>
              <a:rPr lang="en-US" sz="3200" dirty="0">
                <a:solidFill>
                  <a:schemeClr val="bg1"/>
                </a:solidFill>
              </a:rPr>
              <a:t>Let’s look at some examples</a:t>
            </a:r>
          </a:p>
        </p:txBody>
      </p:sp>
    </p:spTree>
    <p:extLst>
      <p:ext uri="{BB962C8B-B14F-4D97-AF65-F5344CB8AC3E}">
        <p14:creationId xmlns:p14="http://schemas.microsoft.com/office/powerpoint/2010/main" val="634964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B07CE1-66BE-3F46-8A63-8526FE143E31}"/>
              </a:ext>
            </a:extLst>
          </p:cNvPr>
          <p:cNvSpPr>
            <a:spLocks noGrp="1"/>
          </p:cNvSpPr>
          <p:nvPr>
            <p:ph type="title"/>
          </p:nvPr>
        </p:nvSpPr>
        <p:spPr>
          <a:xfrm>
            <a:off x="184008" y="129080"/>
            <a:ext cx="2880828" cy="698407"/>
          </a:xfrm>
        </p:spPr>
        <p:txBody>
          <a:bodyPr vert="horz" lIns="91440" tIns="45720" rIns="91440" bIns="45720" rtlCol="0" anchor="t">
            <a:normAutofit/>
          </a:bodyPr>
          <a:lstStyle/>
          <a:p>
            <a:r>
              <a:rPr lang="en-US" sz="4000" kern="1200" dirty="0">
                <a:solidFill>
                  <a:srgbClr val="FFFFFF"/>
                </a:solidFill>
                <a:latin typeface="+mj-lt"/>
                <a:ea typeface="+mj-ea"/>
                <a:cs typeface="+mj-cs"/>
              </a:rPr>
              <a:t>Tensors</a:t>
            </a:r>
          </a:p>
        </p:txBody>
      </p:sp>
      <p:pic>
        <p:nvPicPr>
          <p:cNvPr id="1026" name="Picture 2" descr="Deep Learning: Introduction to Tensors &amp;amp; TensorFlow | by Victor Roman |  Towards Data Science">
            <a:extLst>
              <a:ext uri="{FF2B5EF4-FFF2-40B4-BE49-F238E27FC236}">
                <a16:creationId xmlns:a16="http://schemas.microsoft.com/office/drawing/2014/main" id="{AF3BB8BA-3689-C744-BFB8-A7210BDA9A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838" y="202165"/>
            <a:ext cx="5819919" cy="592358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785CC58-E74A-C64E-910D-968EC02A62D3}"/>
              </a:ext>
            </a:extLst>
          </p:cNvPr>
          <p:cNvSpPr txBox="1"/>
          <p:nvPr/>
        </p:nvSpPr>
        <p:spPr>
          <a:xfrm>
            <a:off x="4038603" y="6220150"/>
            <a:ext cx="610099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https://towardsdatascience.com/deep-learning-introduction-to-tensors-tensorflow-36ce3663528f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B31682D6-1C32-AF41-9408-4CFCE52796CD}"/>
              </a:ext>
            </a:extLst>
          </p:cNvPr>
          <p:cNvSpPr txBox="1"/>
          <p:nvPr/>
        </p:nvSpPr>
        <p:spPr>
          <a:xfrm>
            <a:off x="161320" y="1177119"/>
            <a:ext cx="3715963"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1D Tensor: No real-world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2D Tensor: Vector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features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3D Tensor: Time series or 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timesteps, features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4D Tensor: Images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height, width, channels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or</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channels, height, width</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5D Tensor: Video</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(samples, frames, height, width, channels)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392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FD30-909B-9E40-BB29-49EB617CFAA6}"/>
              </a:ext>
            </a:extLst>
          </p:cNvPr>
          <p:cNvSpPr>
            <a:spLocks noGrp="1"/>
          </p:cNvSpPr>
          <p:nvPr>
            <p:ph type="title"/>
          </p:nvPr>
        </p:nvSpPr>
        <p:spPr>
          <a:xfrm>
            <a:off x="190500" y="145587"/>
            <a:ext cx="10515600" cy="556546"/>
          </a:xfrm>
        </p:spPr>
        <p:txBody>
          <a:bodyPr>
            <a:normAutofit fontScale="90000"/>
          </a:bodyPr>
          <a:lstStyle/>
          <a:p>
            <a:r>
              <a:rPr lang="en-US" dirty="0">
                <a:solidFill>
                  <a:schemeClr val="accent1">
                    <a:lumMod val="50000"/>
                  </a:schemeClr>
                </a:solidFill>
              </a:rPr>
              <a:t>Toxicology example</a:t>
            </a:r>
          </a:p>
        </p:txBody>
      </p:sp>
      <p:pic>
        <p:nvPicPr>
          <p:cNvPr id="24578" name="Picture 2">
            <a:extLst>
              <a:ext uri="{FF2B5EF4-FFF2-40B4-BE49-F238E27FC236}">
                <a16:creationId xmlns:a16="http://schemas.microsoft.com/office/drawing/2014/main" id="{9BDBF3CF-48BB-9C4C-9E02-E72D32561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4" y="1151466"/>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2F093A9F-989F-1A4F-A995-D2E1CCCDF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34" y="2794000"/>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62E7A186-62A5-0441-B899-84DBF116B22C}"/>
              </a:ext>
            </a:extLst>
          </p:cNvPr>
          <p:cNvSpPr/>
          <p:nvPr/>
        </p:nvSpPr>
        <p:spPr>
          <a:xfrm>
            <a:off x="3620928" y="1609780"/>
            <a:ext cx="3540444" cy="24452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FCD5541-88D4-F943-A053-097339545223}"/>
              </a:ext>
            </a:extLst>
          </p:cNvPr>
          <p:cNvSpPr txBox="1"/>
          <p:nvPr/>
        </p:nvSpPr>
        <p:spPr>
          <a:xfrm>
            <a:off x="2132082" y="1247886"/>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algorithm</a:t>
            </a:r>
          </a:p>
        </p:txBody>
      </p:sp>
      <p:sp>
        <p:nvSpPr>
          <p:cNvPr id="8" name="Right Arrow 7">
            <a:extLst>
              <a:ext uri="{FF2B5EF4-FFF2-40B4-BE49-F238E27FC236}">
                <a16:creationId xmlns:a16="http://schemas.microsoft.com/office/drawing/2014/main" id="{53042ACA-830D-D544-8A16-85664FA1C433}"/>
              </a:ext>
            </a:extLst>
          </p:cNvPr>
          <p:cNvSpPr/>
          <p:nvPr/>
        </p:nvSpPr>
        <p:spPr>
          <a:xfrm>
            <a:off x="2237410" y="2629381"/>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a:extLst>
              <a:ext uri="{FF2B5EF4-FFF2-40B4-BE49-F238E27FC236}">
                <a16:creationId xmlns:a16="http://schemas.microsoft.com/office/drawing/2014/main" id="{3F6F9649-64E8-1045-A688-05E6FB1C9BD0}"/>
              </a:ext>
            </a:extLst>
          </p:cNvPr>
          <p:cNvSpPr/>
          <p:nvPr/>
        </p:nvSpPr>
        <p:spPr>
          <a:xfrm>
            <a:off x="7447032" y="2572231"/>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582" name="Picture 6">
            <a:extLst>
              <a:ext uri="{FF2B5EF4-FFF2-40B4-BE49-F238E27FC236}">
                <a16:creationId xmlns:a16="http://schemas.microsoft.com/office/drawing/2014/main" id="{82939D06-B552-4B44-8993-1DFC9AD4F6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934" y="4436534"/>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7D61FA-ABDA-4B4B-8D2A-EFDAF2FE076E}"/>
              </a:ext>
            </a:extLst>
          </p:cNvPr>
          <p:cNvSpPr txBox="1"/>
          <p:nvPr/>
        </p:nvSpPr>
        <p:spPr>
          <a:xfrm>
            <a:off x="562043" y="2364316"/>
            <a:ext cx="13735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Valproic acid</a:t>
            </a:r>
          </a:p>
        </p:txBody>
      </p:sp>
      <p:sp>
        <p:nvSpPr>
          <p:cNvPr id="12" name="TextBox 11">
            <a:extLst>
              <a:ext uri="{FF2B5EF4-FFF2-40B4-BE49-F238E27FC236}">
                <a16:creationId xmlns:a16="http://schemas.microsoft.com/office/drawing/2014/main" id="{E579B915-5217-9040-8E3D-54F308F2748A}"/>
              </a:ext>
            </a:extLst>
          </p:cNvPr>
          <p:cNvSpPr txBox="1"/>
          <p:nvPr/>
        </p:nvSpPr>
        <p:spPr>
          <a:xfrm>
            <a:off x="581093" y="3983566"/>
            <a:ext cx="13800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Retinoic acid</a:t>
            </a:r>
          </a:p>
        </p:txBody>
      </p:sp>
      <p:sp>
        <p:nvSpPr>
          <p:cNvPr id="13" name="TextBox 12">
            <a:extLst>
              <a:ext uri="{FF2B5EF4-FFF2-40B4-BE49-F238E27FC236}">
                <a16:creationId xmlns:a16="http://schemas.microsoft.com/office/drawing/2014/main" id="{8CA1DF25-6988-9245-B623-5252D24084A8}"/>
              </a:ext>
            </a:extLst>
          </p:cNvPr>
          <p:cNvSpPr txBox="1"/>
          <p:nvPr/>
        </p:nvSpPr>
        <p:spPr>
          <a:xfrm>
            <a:off x="752543" y="9489016"/>
            <a:ext cx="13735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Valproic acid</a:t>
            </a:r>
          </a:p>
        </p:txBody>
      </p:sp>
      <p:sp>
        <p:nvSpPr>
          <p:cNvPr id="14" name="TextBox 13">
            <a:extLst>
              <a:ext uri="{FF2B5EF4-FFF2-40B4-BE49-F238E27FC236}">
                <a16:creationId xmlns:a16="http://schemas.microsoft.com/office/drawing/2014/main" id="{032090A7-175A-004D-9FB4-3AC9CF0F7520}"/>
              </a:ext>
            </a:extLst>
          </p:cNvPr>
          <p:cNvSpPr txBox="1"/>
          <p:nvPr/>
        </p:nvSpPr>
        <p:spPr>
          <a:xfrm>
            <a:off x="714443" y="5621866"/>
            <a:ext cx="949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Glycerol</a:t>
            </a:r>
          </a:p>
        </p:txBody>
      </p:sp>
      <p:graphicFrame>
        <p:nvGraphicFramePr>
          <p:cNvPr id="5" name="Table 9">
            <a:extLst>
              <a:ext uri="{FF2B5EF4-FFF2-40B4-BE49-F238E27FC236}">
                <a16:creationId xmlns:a16="http://schemas.microsoft.com/office/drawing/2014/main" id="{72F080BC-0A47-B947-B2BA-567B0EFFAD90}"/>
              </a:ext>
            </a:extLst>
          </p:cNvPr>
          <p:cNvGraphicFramePr>
            <a:graphicFrameLocks noGrp="1"/>
          </p:cNvGraphicFramePr>
          <p:nvPr/>
        </p:nvGraphicFramePr>
        <p:xfrm>
          <a:off x="8880970" y="2035454"/>
          <a:ext cx="3142252" cy="1483360"/>
        </p:xfrm>
        <a:graphic>
          <a:graphicData uri="http://schemas.openxmlformats.org/drawingml/2006/table">
            <a:tbl>
              <a:tblPr firstRow="1" bandRow="1">
                <a:tableStyleId>{5C22544A-7EE6-4342-B048-85BDC9FD1C3A}</a:tableStyleId>
              </a:tblPr>
              <a:tblGrid>
                <a:gridCol w="1571126">
                  <a:extLst>
                    <a:ext uri="{9D8B030D-6E8A-4147-A177-3AD203B41FA5}">
                      <a16:colId xmlns:a16="http://schemas.microsoft.com/office/drawing/2014/main" val="2939694526"/>
                    </a:ext>
                  </a:extLst>
                </a:gridCol>
                <a:gridCol w="1571126">
                  <a:extLst>
                    <a:ext uri="{9D8B030D-6E8A-4147-A177-3AD203B41FA5}">
                      <a16:colId xmlns:a16="http://schemas.microsoft.com/office/drawing/2014/main" val="3533604298"/>
                    </a:ext>
                  </a:extLst>
                </a:gridCol>
              </a:tblGrid>
              <a:tr h="370840">
                <a:tc>
                  <a:txBody>
                    <a:bodyPr/>
                    <a:lstStyle/>
                    <a:p>
                      <a:r>
                        <a:rPr lang="en-US" dirty="0"/>
                        <a:t>compound</a:t>
                      </a:r>
                    </a:p>
                  </a:txBody>
                  <a:tcPr/>
                </a:tc>
                <a:tc>
                  <a:txBody>
                    <a:bodyPr/>
                    <a:lstStyle/>
                    <a:p>
                      <a:r>
                        <a:rPr lang="en-US" dirty="0" err="1"/>
                        <a:t>Hazard_dart</a:t>
                      </a:r>
                      <a:endParaRPr lang="en-US" dirty="0"/>
                    </a:p>
                  </a:txBody>
                  <a:tcPr/>
                </a:tc>
                <a:extLst>
                  <a:ext uri="{0D108BD9-81ED-4DB2-BD59-A6C34878D82A}">
                    <a16:rowId xmlns:a16="http://schemas.microsoft.com/office/drawing/2014/main" val="953860088"/>
                  </a:ext>
                </a:extLst>
              </a:tr>
              <a:tr h="370840">
                <a:tc>
                  <a:txBody>
                    <a:bodyPr/>
                    <a:lstStyle/>
                    <a:p>
                      <a:r>
                        <a:rPr lang="en-US" dirty="0"/>
                        <a:t>VPA</a:t>
                      </a:r>
                    </a:p>
                  </a:txBody>
                  <a:tcPr/>
                </a:tc>
                <a:tc>
                  <a:txBody>
                    <a:bodyPr/>
                    <a:lstStyle/>
                    <a:p>
                      <a:r>
                        <a:rPr lang="en-US" dirty="0"/>
                        <a:t>1</a:t>
                      </a:r>
                    </a:p>
                  </a:txBody>
                  <a:tcPr/>
                </a:tc>
                <a:extLst>
                  <a:ext uri="{0D108BD9-81ED-4DB2-BD59-A6C34878D82A}">
                    <a16:rowId xmlns:a16="http://schemas.microsoft.com/office/drawing/2014/main" val="698523081"/>
                  </a:ext>
                </a:extLst>
              </a:tr>
              <a:tr h="370840">
                <a:tc>
                  <a:txBody>
                    <a:bodyPr/>
                    <a:lstStyle/>
                    <a:p>
                      <a:r>
                        <a:rPr lang="en-US" dirty="0"/>
                        <a:t>RA</a:t>
                      </a:r>
                    </a:p>
                  </a:txBody>
                  <a:tcPr/>
                </a:tc>
                <a:tc>
                  <a:txBody>
                    <a:bodyPr/>
                    <a:lstStyle/>
                    <a:p>
                      <a:r>
                        <a:rPr lang="en-US" dirty="0"/>
                        <a:t>1</a:t>
                      </a:r>
                    </a:p>
                  </a:txBody>
                  <a:tcPr/>
                </a:tc>
                <a:extLst>
                  <a:ext uri="{0D108BD9-81ED-4DB2-BD59-A6C34878D82A}">
                    <a16:rowId xmlns:a16="http://schemas.microsoft.com/office/drawing/2014/main" val="935617152"/>
                  </a:ext>
                </a:extLst>
              </a:tr>
              <a:tr h="370840">
                <a:tc>
                  <a:txBody>
                    <a:bodyPr/>
                    <a:lstStyle/>
                    <a:p>
                      <a:r>
                        <a:rPr lang="en-US" dirty="0"/>
                        <a:t>GL</a:t>
                      </a:r>
                    </a:p>
                  </a:txBody>
                  <a:tcPr/>
                </a:tc>
                <a:tc>
                  <a:txBody>
                    <a:bodyPr/>
                    <a:lstStyle/>
                    <a:p>
                      <a:r>
                        <a:rPr lang="en-US" dirty="0"/>
                        <a:t>0</a:t>
                      </a:r>
                    </a:p>
                  </a:txBody>
                  <a:tcPr/>
                </a:tc>
                <a:extLst>
                  <a:ext uri="{0D108BD9-81ED-4DB2-BD59-A6C34878D82A}">
                    <a16:rowId xmlns:a16="http://schemas.microsoft.com/office/drawing/2014/main" val="3530226549"/>
                  </a:ext>
                </a:extLst>
              </a:tr>
            </a:tbl>
          </a:graphicData>
        </a:graphic>
      </p:graphicFrame>
      <p:sp>
        <p:nvSpPr>
          <p:cNvPr id="11" name="TextBox 10">
            <a:extLst>
              <a:ext uri="{FF2B5EF4-FFF2-40B4-BE49-F238E27FC236}">
                <a16:creationId xmlns:a16="http://schemas.microsoft.com/office/drawing/2014/main" id="{C23DEC9D-91AD-B042-9D31-D53F3CF7F1EF}"/>
              </a:ext>
            </a:extLst>
          </p:cNvPr>
          <p:cNvSpPr txBox="1"/>
          <p:nvPr/>
        </p:nvSpPr>
        <p:spPr>
          <a:xfrm>
            <a:off x="2939469" y="4318892"/>
            <a:ext cx="8789822"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 How can we transform compound structure to tensors that can be fed into a DL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 How can the compounds be meaningfully represented to generate rules about the outcome? </a:t>
            </a:r>
          </a:p>
        </p:txBody>
      </p:sp>
    </p:spTree>
    <p:extLst>
      <p:ext uri="{BB962C8B-B14F-4D97-AF65-F5344CB8AC3E}">
        <p14:creationId xmlns:p14="http://schemas.microsoft.com/office/powerpoint/2010/main" val="262360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E5546A-2E02-4127-8E2C-E1095D515A27}"/>
              </a:ext>
            </a:extLst>
          </p:cNvPr>
          <p:cNvSpPr>
            <a:spLocks noGrp="1"/>
          </p:cNvSpPr>
          <p:nvPr>
            <p:ph type="title"/>
          </p:nvPr>
        </p:nvSpPr>
        <p:spPr>
          <a:xfrm>
            <a:off x="352425" y="-130175"/>
            <a:ext cx="10515600" cy="1325563"/>
          </a:xfrm>
        </p:spPr>
        <p:txBody>
          <a:bodyPr/>
          <a:lstStyle/>
          <a:p>
            <a:r>
              <a:rPr lang="en-US" dirty="0"/>
              <a:t>Molecular fingerprints (Bit-encoding)</a:t>
            </a:r>
          </a:p>
        </p:txBody>
      </p:sp>
      <p:pic>
        <p:nvPicPr>
          <p:cNvPr id="8" name="Tijdelijke aanduiding voor inhoud 7" descr="Afbeelding met tekst&#10;&#10;Automatisch gegenereerde beschrijving">
            <a:extLst>
              <a:ext uri="{FF2B5EF4-FFF2-40B4-BE49-F238E27FC236}">
                <a16:creationId xmlns:a16="http://schemas.microsoft.com/office/drawing/2014/main" id="{36A5F52B-CED6-4408-8EA6-8CBAB40D8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145" y="1138334"/>
            <a:ext cx="6756467" cy="4581331"/>
          </a:xfrm>
        </p:spPr>
      </p:pic>
      <p:sp>
        <p:nvSpPr>
          <p:cNvPr id="4" name="Tijdelijke aanduiding voor datum 3">
            <a:extLst>
              <a:ext uri="{FF2B5EF4-FFF2-40B4-BE49-F238E27FC236}">
                <a16:creationId xmlns:a16="http://schemas.microsoft.com/office/drawing/2014/main" id="{10DD3F28-5E72-4612-AA16-237947F46B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F5235A1-CD28-4B9B-812B-5223C97A5F54}" type="datetime1">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16-11-2023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jdelijke aanduiding voor voettekst 4">
            <a:extLst>
              <a:ext uri="{FF2B5EF4-FFF2-40B4-BE49-F238E27FC236}">
                <a16:creationId xmlns:a16="http://schemas.microsoft.com/office/drawing/2014/main" id="{0C2B8390-016B-40FA-9914-BE03CC2F638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Predictive toxicology</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ijdelijke aanduiding voor dianummer 5">
            <a:extLst>
              <a:ext uri="{FF2B5EF4-FFF2-40B4-BE49-F238E27FC236}">
                <a16:creationId xmlns:a16="http://schemas.microsoft.com/office/drawing/2014/main" id="{FE5E3856-DB13-499C-97F9-A7412F7664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959541B-5738-4509-6205-604390730902}"/>
              </a:ext>
            </a:extLst>
          </p:cNvPr>
          <p:cNvSpPr txBox="1"/>
          <p:nvPr/>
        </p:nvSpPr>
        <p:spPr>
          <a:xfrm>
            <a:off x="4880919" y="5668675"/>
            <a:ext cx="2642070" cy="369332"/>
          </a:xfrm>
          <a:prstGeom prst="rect">
            <a:avLst/>
          </a:prstGeom>
          <a:noFill/>
        </p:spPr>
        <p:txBody>
          <a:bodyPr wrap="none" rtlCol="0">
            <a:spAutoFit/>
          </a:bodyPr>
          <a:lstStyle/>
          <a:p>
            <a:r>
              <a:rPr lang="nl-NL" dirty="0"/>
              <a:t>100000000100000000010</a:t>
            </a:r>
          </a:p>
        </p:txBody>
      </p:sp>
    </p:spTree>
    <p:extLst>
      <p:ext uri="{BB962C8B-B14F-4D97-AF65-F5344CB8AC3E}">
        <p14:creationId xmlns:p14="http://schemas.microsoft.com/office/powerpoint/2010/main" val="75267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DCF0B71-9CCB-4D49-846C-F5F222209F46}"/>
              </a:ext>
            </a:extLst>
          </p:cNvPr>
          <p:cNvSpPr>
            <a:spLocks noGrp="1"/>
          </p:cNvSpPr>
          <p:nvPr>
            <p:ph type="title"/>
          </p:nvPr>
        </p:nvSpPr>
        <p:spPr>
          <a:xfrm>
            <a:off x="786385" y="841248"/>
            <a:ext cx="2688332" cy="2089239"/>
          </a:xfrm>
        </p:spPr>
        <p:txBody>
          <a:bodyPr anchor="ctr">
            <a:normAutofit/>
          </a:bodyPr>
          <a:lstStyle/>
          <a:p>
            <a:r>
              <a:rPr lang="en-US" sz="4800">
                <a:solidFill>
                  <a:schemeClr val="bg1"/>
                </a:solidFill>
              </a:rPr>
              <a:t>Contents</a:t>
            </a:r>
            <a:endParaRPr lang="en-US" sz="4800" dirty="0">
              <a:solidFill>
                <a:schemeClr val="bg1"/>
              </a:solidFill>
            </a:endParaRP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extLst>
              <p:ext uri="{D42A27DB-BD31-4B8C-83A1-F6EECF244321}">
                <p14:modId xmlns:p14="http://schemas.microsoft.com/office/powerpoint/2010/main" val="1979916162"/>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105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88BBD9-0097-6647-BCB8-24FB33133675}"/>
              </a:ext>
            </a:extLst>
          </p:cNvPr>
          <p:cNvSpPr>
            <a:spLocks noGrp="1"/>
          </p:cNvSpPr>
          <p:nvPr>
            <p:ph type="title"/>
          </p:nvPr>
        </p:nvSpPr>
        <p:spPr>
          <a:xfrm>
            <a:off x="286438" y="-205546"/>
            <a:ext cx="11193137" cy="1325563"/>
          </a:xfrm>
        </p:spPr>
        <p:txBody>
          <a:bodyPr/>
          <a:lstStyle/>
          <a:p>
            <a:r>
              <a:rPr lang="en-US" dirty="0"/>
              <a:t>A new solution: Graph Neural Networks (GCN)</a:t>
            </a:r>
          </a:p>
        </p:txBody>
      </p:sp>
      <p:sp>
        <p:nvSpPr>
          <p:cNvPr id="5" name="TextBox 4">
            <a:extLst>
              <a:ext uri="{FF2B5EF4-FFF2-40B4-BE49-F238E27FC236}">
                <a16:creationId xmlns:a16="http://schemas.microsoft.com/office/drawing/2014/main" id="{FAA7195D-0C1F-4C45-A60A-170580CA4738}"/>
              </a:ext>
            </a:extLst>
          </p:cNvPr>
          <p:cNvSpPr txBox="1"/>
          <p:nvPr/>
        </p:nvSpPr>
        <p:spPr>
          <a:xfrm>
            <a:off x="0" y="6101881"/>
            <a:ext cx="609858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neptune.ai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/blog/graph-neural-network-and-some-of-</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gnn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-applications</a:t>
            </a:r>
          </a:p>
        </p:txBody>
      </p:sp>
      <p:pic>
        <p:nvPicPr>
          <p:cNvPr id="1026" name="Picture 2">
            <a:extLst>
              <a:ext uri="{FF2B5EF4-FFF2-40B4-BE49-F238E27FC236}">
                <a16:creationId xmlns:a16="http://schemas.microsoft.com/office/drawing/2014/main" id="{E741DB92-5110-8547-9BA7-4C6360293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817" y="1293199"/>
            <a:ext cx="8699500" cy="4635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69B4FD-685D-0146-9102-288368FDFB8D}"/>
              </a:ext>
            </a:extLst>
          </p:cNvPr>
          <p:cNvSpPr txBox="1"/>
          <p:nvPr/>
        </p:nvSpPr>
        <p:spPr>
          <a:xfrm>
            <a:off x="6540285" y="6135103"/>
            <a:ext cx="565171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jcheminf.biomedcentral.com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/articles/10.1186/s13321-020-00479-8</a:t>
            </a:r>
          </a:p>
        </p:txBody>
      </p:sp>
    </p:spTree>
    <p:extLst>
      <p:ext uri="{BB962C8B-B14F-4D97-AF65-F5344CB8AC3E}">
        <p14:creationId xmlns:p14="http://schemas.microsoft.com/office/powerpoint/2010/main" val="2517556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3E6F-9200-B44F-8B38-DC77636C855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000" kern="1200" dirty="0" err="1">
                <a:solidFill>
                  <a:schemeClr val="tx1"/>
                </a:solidFill>
                <a:latin typeface="+mj-lt"/>
                <a:ea typeface="+mj-ea"/>
                <a:cs typeface="+mj-cs"/>
              </a:rPr>
              <a:t>RDKit</a:t>
            </a:r>
            <a:r>
              <a:rPr lang="en-US" sz="5000" kern="1200" dirty="0">
                <a:solidFill>
                  <a:schemeClr val="tx1"/>
                </a:solidFill>
                <a:latin typeface="+mj-lt"/>
                <a:ea typeface="+mj-ea"/>
                <a:cs typeface="+mj-cs"/>
              </a:rPr>
              <a:t> mol structure vs </a:t>
            </a:r>
            <a:r>
              <a:rPr lang="en-US" sz="5000" kern="1200" dirty="0" err="1">
                <a:solidFill>
                  <a:schemeClr val="tx1"/>
                </a:solidFill>
                <a:latin typeface="+mj-lt"/>
                <a:ea typeface="+mj-ea"/>
                <a:cs typeface="+mj-cs"/>
              </a:rPr>
              <a:t>NetworkX</a:t>
            </a:r>
            <a:r>
              <a:rPr lang="en-US" sz="5000" kern="1200" dirty="0">
                <a:solidFill>
                  <a:schemeClr val="tx1"/>
                </a:solidFill>
                <a:latin typeface="+mj-lt"/>
                <a:ea typeface="+mj-ea"/>
                <a:cs typeface="+mj-cs"/>
              </a:rPr>
              <a:t> graph</a:t>
            </a:r>
          </a:p>
        </p:txBody>
      </p:sp>
      <p:sp>
        <p:nvSpPr>
          <p:cNvPr id="18" name="Content Placeholder 2">
            <a:extLst>
              <a:ext uri="{FF2B5EF4-FFF2-40B4-BE49-F238E27FC236}">
                <a16:creationId xmlns:a16="http://schemas.microsoft.com/office/drawing/2014/main" id="{6C7DE298-BF82-314B-AB3C-ACDB2457A266}"/>
              </a:ext>
            </a:extLst>
          </p:cNvPr>
          <p:cNvSpPr>
            <a:spLocks noGrp="1"/>
          </p:cNvSpPr>
          <p:nvPr>
            <p:ph idx="1"/>
          </p:nvPr>
        </p:nvSpPr>
        <p:spPr>
          <a:xfrm>
            <a:off x="838199" y="1335726"/>
            <a:ext cx="10515599" cy="420624"/>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Molecule structures can be represented as graphs</a:t>
            </a:r>
          </a:p>
        </p:txBody>
      </p:sp>
      <p:pic>
        <p:nvPicPr>
          <p:cNvPr id="4" name="Picture 4">
            <a:extLst>
              <a:ext uri="{FF2B5EF4-FFF2-40B4-BE49-F238E27FC236}">
                <a16:creationId xmlns:a16="http://schemas.microsoft.com/office/drawing/2014/main" id="{0AB11363-443C-E241-B180-3AF57B6F34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1967909"/>
            <a:ext cx="10515599" cy="423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034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76FC88-30F5-D144-8927-B649684E8BC2}"/>
              </a:ext>
            </a:extLst>
          </p:cNvPr>
          <p:cNvSpPr>
            <a:spLocks noGrp="1"/>
          </p:cNvSpPr>
          <p:nvPr>
            <p:ph type="title"/>
          </p:nvPr>
        </p:nvSpPr>
        <p:spPr>
          <a:xfrm>
            <a:off x="287362" y="-5240"/>
            <a:ext cx="10515599" cy="932688"/>
          </a:xfrm>
        </p:spPr>
        <p:txBody>
          <a:bodyPr vert="horz" lIns="91440" tIns="45720" rIns="91440" bIns="45720" rtlCol="0" anchor="b">
            <a:normAutofit/>
          </a:bodyPr>
          <a:lstStyle/>
          <a:p>
            <a:r>
              <a:rPr lang="en-US" kern="1200" dirty="0">
                <a:solidFill>
                  <a:schemeClr val="accent1">
                    <a:lumMod val="50000"/>
                  </a:schemeClr>
                </a:solidFill>
                <a:latin typeface="+mj-lt"/>
                <a:ea typeface="+mj-ea"/>
                <a:cs typeface="+mj-cs"/>
              </a:rPr>
              <a:t>Graph representation of molecules</a:t>
            </a:r>
          </a:p>
        </p:txBody>
      </p:sp>
      <p:pic>
        <p:nvPicPr>
          <p:cNvPr id="2050" name="Picture 2" descr="Fig. 1">
            <a:extLst>
              <a:ext uri="{FF2B5EF4-FFF2-40B4-BE49-F238E27FC236}">
                <a16:creationId xmlns:a16="http://schemas.microsoft.com/office/drawing/2014/main" id="{782A849F-6A77-5542-919E-686B38F717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6057" y="1017096"/>
            <a:ext cx="8959885" cy="4995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31595E-0E4B-0748-97F7-2D501B082FD1}"/>
              </a:ext>
            </a:extLst>
          </p:cNvPr>
          <p:cNvSpPr txBox="1"/>
          <p:nvPr/>
        </p:nvSpPr>
        <p:spPr>
          <a:xfrm>
            <a:off x="0" y="6101881"/>
            <a:ext cx="609858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neptune.ai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/blog/graph-neural-network-and-some-of-</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gnn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-applications</a:t>
            </a:r>
          </a:p>
        </p:txBody>
      </p:sp>
      <p:sp>
        <p:nvSpPr>
          <p:cNvPr id="5" name="TextBox 4">
            <a:extLst>
              <a:ext uri="{FF2B5EF4-FFF2-40B4-BE49-F238E27FC236}">
                <a16:creationId xmlns:a16="http://schemas.microsoft.com/office/drawing/2014/main" id="{A7BDCEA5-AF92-4C4A-802F-A545613E99EE}"/>
              </a:ext>
            </a:extLst>
          </p:cNvPr>
          <p:cNvSpPr txBox="1"/>
          <p:nvPr/>
        </p:nvSpPr>
        <p:spPr>
          <a:xfrm>
            <a:off x="6540285" y="6135103"/>
            <a:ext cx="565171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jcheminf.biomedcentral.com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/articles/10.1186/s13321-020-00479-8</a:t>
            </a:r>
          </a:p>
        </p:txBody>
      </p:sp>
    </p:spTree>
    <p:extLst>
      <p:ext uri="{BB962C8B-B14F-4D97-AF65-F5344CB8AC3E}">
        <p14:creationId xmlns:p14="http://schemas.microsoft.com/office/powerpoint/2010/main" val="2102510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3">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794909"/>
            <a:ext cx="9144000" cy="1634090"/>
          </a:xfrm>
        </p:spPr>
        <p:txBody>
          <a:bodyPr>
            <a:normAutofit/>
          </a:bodyPr>
          <a:lstStyle/>
          <a:p>
            <a:r>
              <a:rPr lang="en-US" dirty="0">
                <a:solidFill>
                  <a:srgbClr val="FFFFFF"/>
                </a:solidFill>
              </a:rPr>
              <a:t>Choosing the right model</a:t>
            </a:r>
          </a:p>
        </p:txBody>
      </p:sp>
    </p:spTree>
    <p:extLst>
      <p:ext uri="{BB962C8B-B14F-4D97-AF65-F5344CB8AC3E}">
        <p14:creationId xmlns:p14="http://schemas.microsoft.com/office/powerpoint/2010/main" val="21278948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7C14-2AA9-0849-BBF0-592C2D9A8C57}"/>
              </a:ext>
            </a:extLst>
          </p:cNvPr>
          <p:cNvSpPr>
            <a:spLocks noGrp="1"/>
          </p:cNvSpPr>
          <p:nvPr>
            <p:ph type="title"/>
          </p:nvPr>
        </p:nvSpPr>
        <p:spPr>
          <a:xfrm>
            <a:off x="146401" y="13011"/>
            <a:ext cx="5187122" cy="779393"/>
          </a:xfrm>
        </p:spPr>
        <p:txBody>
          <a:bodyPr>
            <a:normAutofit/>
          </a:bodyPr>
          <a:lstStyle/>
          <a:p>
            <a:r>
              <a:rPr lang="en-US" b="1" dirty="0"/>
              <a:t>Type of learning/task</a:t>
            </a:r>
          </a:p>
        </p:txBody>
      </p:sp>
      <p:pic>
        <p:nvPicPr>
          <p:cNvPr id="10242" name="Picture 2" descr="Patterns in nature: Spots and dots – letting nature back in">
            <a:extLst>
              <a:ext uri="{FF2B5EF4-FFF2-40B4-BE49-F238E27FC236}">
                <a16:creationId xmlns:a16="http://schemas.microsoft.com/office/drawing/2014/main" id="{64DEE57C-6528-7941-9DD7-0B866A84E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6" y="1238545"/>
            <a:ext cx="4385733" cy="43857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Japan&amp;#39;s monkeys wash their potatoes and ride deer like horses">
            <a:extLst>
              <a:ext uri="{FF2B5EF4-FFF2-40B4-BE49-F238E27FC236}">
                <a16:creationId xmlns:a16="http://schemas.microsoft.com/office/drawing/2014/main" id="{B6F23051-0BBC-4B49-B398-996F0CE93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266" y="987046"/>
            <a:ext cx="4480985" cy="2987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75F3873-64E7-9A48-9CBF-37B1C11CF3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34" b="3"/>
          <a:stretch/>
        </p:blipFill>
        <p:spPr bwMode="auto">
          <a:xfrm>
            <a:off x="7616310" y="1631092"/>
            <a:ext cx="2670148" cy="4518991"/>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0A5D27-AD65-CA4D-8E60-9BF2F48A5F14}"/>
              </a:ext>
            </a:extLst>
          </p:cNvPr>
          <p:cNvSpPr txBox="1"/>
          <p:nvPr/>
        </p:nvSpPr>
        <p:spPr>
          <a:xfrm>
            <a:off x="660824" y="5585501"/>
            <a:ext cx="265374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Pattern recognition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 / Correlation</a:t>
            </a:r>
          </a:p>
        </p:txBody>
      </p:sp>
      <p:sp>
        <p:nvSpPr>
          <p:cNvPr id="8" name="TextBox 7">
            <a:extLst>
              <a:ext uri="{FF2B5EF4-FFF2-40B4-BE49-F238E27FC236}">
                <a16:creationId xmlns:a16="http://schemas.microsoft.com/office/drawing/2014/main" id="{448D734C-6AD5-4A4C-A618-504B0BD795DE}"/>
              </a:ext>
            </a:extLst>
          </p:cNvPr>
          <p:cNvSpPr txBox="1"/>
          <p:nvPr/>
        </p:nvSpPr>
        <p:spPr>
          <a:xfrm>
            <a:off x="4000624" y="3948587"/>
            <a:ext cx="2617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 active learning</a:t>
            </a:r>
          </a:p>
        </p:txBody>
      </p:sp>
      <p:sp>
        <p:nvSpPr>
          <p:cNvPr id="7" name="TextBox 6">
            <a:extLst>
              <a:ext uri="{FF2B5EF4-FFF2-40B4-BE49-F238E27FC236}">
                <a16:creationId xmlns:a16="http://schemas.microsoft.com/office/drawing/2014/main" id="{3F00357F-635E-7E4D-B50C-F277B6EB329B}"/>
              </a:ext>
            </a:extLst>
          </p:cNvPr>
          <p:cNvSpPr txBox="1"/>
          <p:nvPr/>
        </p:nvSpPr>
        <p:spPr>
          <a:xfrm>
            <a:off x="7616310" y="6119336"/>
            <a:ext cx="35700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Problem solving / Transfer learning</a:t>
            </a:r>
          </a:p>
        </p:txBody>
      </p:sp>
      <p:pic>
        <p:nvPicPr>
          <p:cNvPr id="10248" name="Picture 8" descr="Babysitting Cute Wolf Pups | Snow Wolf Family And Me | BBC - YouTube">
            <a:extLst>
              <a:ext uri="{FF2B5EF4-FFF2-40B4-BE49-F238E27FC236}">
                <a16:creationId xmlns:a16="http://schemas.microsoft.com/office/drawing/2014/main" id="{91844CAC-A6D0-0D47-A68A-3468204D47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644" y="4460113"/>
            <a:ext cx="3662167" cy="20599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26E2580-C752-9642-8BB1-468CB4006C9B}"/>
              </a:ext>
            </a:extLst>
          </p:cNvPr>
          <p:cNvSpPr txBox="1"/>
          <p:nvPr/>
        </p:nvSpPr>
        <p:spPr>
          <a:xfrm>
            <a:off x="5109706" y="6488668"/>
            <a:ext cx="2385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a:t>
            </a:r>
          </a:p>
        </p:txBody>
      </p:sp>
      <p:pic>
        <p:nvPicPr>
          <p:cNvPr id="9" name="Picture 8">
            <a:extLst>
              <a:ext uri="{FF2B5EF4-FFF2-40B4-BE49-F238E27FC236}">
                <a16:creationId xmlns:a16="http://schemas.microsoft.com/office/drawing/2014/main" id="{E8696AEF-73CD-0B6A-0348-274DF8C9B075}"/>
              </a:ext>
            </a:extLst>
          </p:cNvPr>
          <p:cNvPicPr>
            <a:picLocks noChangeAspect="1"/>
          </p:cNvPicPr>
          <p:nvPr/>
        </p:nvPicPr>
        <p:blipFill>
          <a:blip r:embed="rId7"/>
          <a:stretch>
            <a:fillRect/>
          </a:stretch>
        </p:blipFill>
        <p:spPr>
          <a:xfrm>
            <a:off x="9487299" y="369332"/>
            <a:ext cx="2498187" cy="2804982"/>
          </a:xfrm>
          <a:prstGeom prst="rect">
            <a:avLst/>
          </a:prstGeom>
        </p:spPr>
      </p:pic>
      <p:sp>
        <p:nvSpPr>
          <p:cNvPr id="10" name="TextBox 9">
            <a:extLst>
              <a:ext uri="{FF2B5EF4-FFF2-40B4-BE49-F238E27FC236}">
                <a16:creationId xmlns:a16="http://schemas.microsoft.com/office/drawing/2014/main" id="{0FF8311C-334F-4530-9FA0-009158C46C68}"/>
              </a:ext>
            </a:extLst>
          </p:cNvPr>
          <p:cNvSpPr txBox="1"/>
          <p:nvPr/>
        </p:nvSpPr>
        <p:spPr>
          <a:xfrm>
            <a:off x="10396407" y="3174314"/>
            <a:ext cx="1457963" cy="369332"/>
          </a:xfrm>
          <a:prstGeom prst="rect">
            <a:avLst/>
          </a:prstGeom>
          <a:noFill/>
        </p:spPr>
        <p:txBody>
          <a:bodyPr wrap="none" rtlCol="0">
            <a:spAutoFit/>
          </a:bodyPr>
          <a:lstStyle/>
          <a:p>
            <a:r>
              <a:rPr lang="nl-NL" dirty="0" err="1"/>
              <a:t>Generative</a:t>
            </a:r>
            <a:r>
              <a:rPr lang="nl-NL" dirty="0"/>
              <a:t> AI</a:t>
            </a:r>
          </a:p>
        </p:txBody>
      </p:sp>
    </p:spTree>
    <p:extLst>
      <p:ext uri="{BB962C8B-B14F-4D97-AF65-F5344CB8AC3E}">
        <p14:creationId xmlns:p14="http://schemas.microsoft.com/office/powerpoint/2010/main" val="412733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D6A0-6183-384A-BBF4-9AD7C7F94FB0}"/>
              </a:ext>
            </a:extLst>
          </p:cNvPr>
          <p:cNvSpPr>
            <a:spLocks noGrp="1"/>
          </p:cNvSpPr>
          <p:nvPr>
            <p:ph type="title"/>
          </p:nvPr>
        </p:nvSpPr>
        <p:spPr>
          <a:xfrm>
            <a:off x="268185" y="-196438"/>
            <a:ext cx="10515600" cy="1325563"/>
          </a:xfrm>
        </p:spPr>
        <p:txBody>
          <a:bodyPr>
            <a:normAutofit/>
          </a:bodyPr>
          <a:lstStyle/>
          <a:p>
            <a:r>
              <a:rPr lang="en-US" dirty="0"/>
              <a:t>Choosing a model</a:t>
            </a:r>
          </a:p>
        </p:txBody>
      </p:sp>
      <p:sp>
        <p:nvSpPr>
          <p:cNvPr id="4" name="Content Placeholder 3">
            <a:extLst>
              <a:ext uri="{FF2B5EF4-FFF2-40B4-BE49-F238E27FC236}">
                <a16:creationId xmlns:a16="http://schemas.microsoft.com/office/drawing/2014/main" id="{6890F69E-7EE5-B94A-BFAA-59CE7982B53B}"/>
              </a:ext>
            </a:extLst>
          </p:cNvPr>
          <p:cNvSpPr>
            <a:spLocks noGrp="1"/>
          </p:cNvSpPr>
          <p:nvPr>
            <p:ph idx="1"/>
          </p:nvPr>
        </p:nvSpPr>
        <p:spPr>
          <a:xfrm>
            <a:off x="480137" y="1129125"/>
            <a:ext cx="5843807" cy="5037741"/>
          </a:xfrm>
        </p:spPr>
        <p:txBody>
          <a:bodyPr>
            <a:normAutofit fontScale="85000" lnSpcReduction="20000"/>
          </a:bodyPr>
          <a:lstStyle/>
          <a:p>
            <a:pPr>
              <a:lnSpc>
                <a:spcPct val="120000"/>
              </a:lnSpc>
            </a:pPr>
            <a:r>
              <a:rPr lang="en-US" dirty="0"/>
              <a:t>Select model for the task</a:t>
            </a:r>
          </a:p>
          <a:p>
            <a:pPr>
              <a:lnSpc>
                <a:spcPct val="120000"/>
              </a:lnSpc>
            </a:pPr>
            <a:r>
              <a:rPr lang="en-US" dirty="0"/>
              <a:t>Start simple</a:t>
            </a:r>
          </a:p>
          <a:p>
            <a:pPr>
              <a:lnSpc>
                <a:spcPct val="120000"/>
              </a:lnSpc>
            </a:pPr>
            <a:r>
              <a:rPr lang="en-US" dirty="0"/>
              <a:t>Experiment with the topology or model </a:t>
            </a:r>
            <a:r>
              <a:rPr lang="en-US" dirty="0" err="1"/>
              <a:t>flavour</a:t>
            </a:r>
            <a:endParaRPr lang="en-US" dirty="0"/>
          </a:p>
          <a:p>
            <a:pPr>
              <a:lnSpc>
                <a:spcPct val="120000"/>
              </a:lnSpc>
            </a:pPr>
            <a:r>
              <a:rPr lang="en-US" dirty="0"/>
              <a:t>Consolidate team knowledge</a:t>
            </a:r>
          </a:p>
          <a:p>
            <a:pPr>
              <a:lnSpc>
                <a:spcPct val="120000"/>
              </a:lnSpc>
            </a:pPr>
            <a:r>
              <a:rPr lang="en-US" dirty="0"/>
              <a:t>Use data partitioning or K-fold cross validation</a:t>
            </a:r>
          </a:p>
          <a:p>
            <a:pPr>
              <a:lnSpc>
                <a:spcPct val="120000"/>
              </a:lnSpc>
            </a:pPr>
            <a:r>
              <a:rPr lang="en-US" dirty="0"/>
              <a:t>Run with simulations of the data </a:t>
            </a:r>
          </a:p>
          <a:p>
            <a:pPr>
              <a:lnSpc>
                <a:spcPct val="120000"/>
              </a:lnSpc>
            </a:pPr>
            <a:r>
              <a:rPr lang="en-US" dirty="0"/>
              <a:t>Compare methods/models to compare performance</a:t>
            </a:r>
          </a:p>
          <a:p>
            <a:pPr>
              <a:lnSpc>
                <a:spcPct val="120000"/>
              </a:lnSpc>
            </a:pPr>
            <a:r>
              <a:rPr lang="en-US" dirty="0"/>
              <a:t>Tune </a:t>
            </a:r>
            <a:r>
              <a:rPr lang="en-US" dirty="0" err="1"/>
              <a:t>hyperpramters</a:t>
            </a:r>
            <a:endParaRPr lang="en-US" dirty="0"/>
          </a:p>
        </p:txBody>
      </p:sp>
      <p:pic>
        <p:nvPicPr>
          <p:cNvPr id="17410" name="Picture 2">
            <a:extLst>
              <a:ext uri="{FF2B5EF4-FFF2-40B4-BE49-F238E27FC236}">
                <a16:creationId xmlns:a16="http://schemas.microsoft.com/office/drawing/2014/main" id="{1C116700-55C9-8246-9381-50D4B5D08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083"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66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57330AA-2320-294F-AB14-359411DEBA41}"/>
              </a:ext>
            </a:extLst>
          </p:cNvPr>
          <p:cNvPicPr>
            <a:picLocks noGrp="1" noChangeAspect="1"/>
          </p:cNvPicPr>
          <p:nvPr>
            <p:ph idx="1"/>
          </p:nvPr>
        </p:nvPicPr>
        <p:blipFill>
          <a:blip r:embed="rId2"/>
          <a:stretch>
            <a:fillRect/>
          </a:stretch>
        </p:blipFill>
        <p:spPr>
          <a:xfrm>
            <a:off x="926277" y="32657"/>
            <a:ext cx="10497787" cy="6792686"/>
          </a:xfrm>
        </p:spPr>
      </p:pic>
    </p:spTree>
    <p:extLst>
      <p:ext uri="{BB962C8B-B14F-4D97-AF65-F5344CB8AC3E}">
        <p14:creationId xmlns:p14="http://schemas.microsoft.com/office/powerpoint/2010/main" val="742941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484243"/>
            <a:ext cx="9144000" cy="1186915"/>
          </a:xfrm>
        </p:spPr>
        <p:txBody>
          <a:bodyPr>
            <a:normAutofit/>
          </a:bodyPr>
          <a:lstStyle/>
          <a:p>
            <a:r>
              <a:rPr lang="en-US" dirty="0">
                <a:solidFill>
                  <a:srgbClr val="FFFFFF"/>
                </a:solidFill>
              </a:rPr>
              <a:t>AI examples in Toxicology</a:t>
            </a:r>
          </a:p>
        </p:txBody>
      </p:sp>
    </p:spTree>
    <p:extLst>
      <p:ext uri="{BB962C8B-B14F-4D97-AF65-F5344CB8AC3E}">
        <p14:creationId xmlns:p14="http://schemas.microsoft.com/office/powerpoint/2010/main" val="391045391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136">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9" name="Freeform: Shape 138">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0" name="Freeform: Shape 140">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E3D115EE-827E-9440-B620-9D5EF1A02ED1}"/>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sz="3700" kern="1200">
                <a:solidFill>
                  <a:schemeClr val="bg1"/>
                </a:solidFill>
                <a:latin typeface="+mj-lt"/>
                <a:ea typeface="+mj-ea"/>
                <a:cs typeface="+mj-cs"/>
              </a:rPr>
              <a:t>AI in drug toxicity &amp; safety </a:t>
            </a:r>
          </a:p>
        </p:txBody>
      </p:sp>
      <p:sp>
        <p:nvSpPr>
          <p:cNvPr id="5" name="TextBox 4">
            <a:extLst>
              <a:ext uri="{FF2B5EF4-FFF2-40B4-BE49-F238E27FC236}">
                <a16:creationId xmlns:a16="http://schemas.microsoft.com/office/drawing/2014/main" id="{904B6B53-6C45-3E4F-B5BC-90E92E170AC5}"/>
              </a:ext>
            </a:extLst>
          </p:cNvPr>
          <p:cNvSpPr txBox="1"/>
          <p:nvPr/>
        </p:nvSpPr>
        <p:spPr>
          <a:xfrm>
            <a:off x="765051" y="2286000"/>
            <a:ext cx="3384000" cy="3844800"/>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hlinkClick r:id="rId2"/>
              </a:rPr>
              <a:t>https://pubmed.ncbi.nlm.nih.gov/31383376/#&amp;gid=article-figures&amp;pid=figure-1-uid-0</a:t>
            </a:r>
            <a:endPar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hlinkClick r:id="rId3"/>
              </a:rPr>
              <a:t>https://dx.doi.org/10.1016%2Fj.tips.2019.07.005</a:t>
            </a:r>
            <a:r>
              <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a:t>
            </a:r>
          </a:p>
        </p:txBody>
      </p:sp>
      <p:pic>
        <p:nvPicPr>
          <p:cNvPr id="2052" name="Picture 4">
            <a:extLst>
              <a:ext uri="{FF2B5EF4-FFF2-40B4-BE49-F238E27FC236}">
                <a16:creationId xmlns:a16="http://schemas.microsoft.com/office/drawing/2014/main" id="{2009613C-833A-1447-AC83-E1D61116C38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03127" y="140325"/>
            <a:ext cx="5837397" cy="657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2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0C84-9A91-0345-BB9A-E5F8B93237E8}"/>
              </a:ext>
            </a:extLst>
          </p:cNvPr>
          <p:cNvSpPr>
            <a:spLocks noGrp="1"/>
          </p:cNvSpPr>
          <p:nvPr>
            <p:ph type="title"/>
          </p:nvPr>
        </p:nvSpPr>
        <p:spPr>
          <a:xfrm>
            <a:off x="237506" y="0"/>
            <a:ext cx="10515600" cy="1094189"/>
          </a:xfrm>
        </p:spPr>
        <p:txBody>
          <a:bodyPr>
            <a:normAutofit/>
          </a:bodyPr>
          <a:lstStyle/>
          <a:p>
            <a:r>
              <a:rPr lang="en-US" dirty="0"/>
              <a:t>Data in toxicology</a:t>
            </a:r>
          </a:p>
        </p:txBody>
      </p:sp>
      <p:sp>
        <p:nvSpPr>
          <p:cNvPr id="5" name="Content Placeholder 4">
            <a:extLst>
              <a:ext uri="{FF2B5EF4-FFF2-40B4-BE49-F238E27FC236}">
                <a16:creationId xmlns:a16="http://schemas.microsoft.com/office/drawing/2014/main" id="{73014B96-95EE-E544-B8E5-8E6C98BAF886}"/>
              </a:ext>
            </a:extLst>
          </p:cNvPr>
          <p:cNvSpPr>
            <a:spLocks noGrp="1"/>
          </p:cNvSpPr>
          <p:nvPr>
            <p:ph sz="half" idx="2"/>
          </p:nvPr>
        </p:nvSpPr>
        <p:spPr>
          <a:xfrm>
            <a:off x="690701" y="1586706"/>
            <a:ext cx="5157787" cy="3684588"/>
          </a:xfrm>
        </p:spPr>
        <p:txBody>
          <a:bodyPr>
            <a:normAutofit fontScale="85000" lnSpcReduction="20000"/>
          </a:bodyPr>
          <a:lstStyle/>
          <a:p>
            <a:pPr marL="0" indent="0">
              <a:buNone/>
            </a:pPr>
            <a:r>
              <a:rPr lang="en-US" b="1" dirty="0"/>
              <a:t>Structured</a:t>
            </a:r>
          </a:p>
          <a:p>
            <a:r>
              <a:rPr lang="en-US" dirty="0"/>
              <a:t>Tox. Databases</a:t>
            </a:r>
          </a:p>
          <a:p>
            <a:r>
              <a:rPr lang="en-US" dirty="0"/>
              <a:t>In vitro data (e.g. dose-response / omics)</a:t>
            </a:r>
          </a:p>
          <a:p>
            <a:r>
              <a:rPr lang="en-US" dirty="0"/>
              <a:t>In vivo data</a:t>
            </a:r>
          </a:p>
          <a:p>
            <a:r>
              <a:rPr lang="en-US" dirty="0"/>
              <a:t>Network data (e.g. AOP wiki, </a:t>
            </a:r>
            <a:r>
              <a:rPr lang="en-US" dirty="0" err="1"/>
              <a:t>Reactome</a:t>
            </a:r>
            <a:r>
              <a:rPr lang="en-US" dirty="0"/>
              <a:t> etc.)</a:t>
            </a:r>
          </a:p>
          <a:p>
            <a:r>
              <a:rPr lang="en-US" dirty="0"/>
              <a:t>Chemicals</a:t>
            </a:r>
          </a:p>
          <a:p>
            <a:r>
              <a:rPr lang="en-US" dirty="0"/>
              <a:t>Images</a:t>
            </a:r>
          </a:p>
          <a:p>
            <a:r>
              <a:rPr lang="en-US" dirty="0"/>
              <a:t>Video</a:t>
            </a:r>
          </a:p>
        </p:txBody>
      </p:sp>
      <p:sp>
        <p:nvSpPr>
          <p:cNvPr id="7" name="Content Placeholder 6">
            <a:extLst>
              <a:ext uri="{FF2B5EF4-FFF2-40B4-BE49-F238E27FC236}">
                <a16:creationId xmlns:a16="http://schemas.microsoft.com/office/drawing/2014/main" id="{5C5AC3DC-76DB-1544-8A82-6EB1AC7D2596}"/>
              </a:ext>
            </a:extLst>
          </p:cNvPr>
          <p:cNvSpPr>
            <a:spLocks noGrp="1"/>
          </p:cNvSpPr>
          <p:nvPr>
            <p:ph sz="quarter" idx="4"/>
          </p:nvPr>
        </p:nvSpPr>
        <p:spPr>
          <a:xfrm>
            <a:off x="6231835" y="1586706"/>
            <a:ext cx="5183188" cy="3684588"/>
          </a:xfrm>
        </p:spPr>
        <p:txBody>
          <a:bodyPr>
            <a:normAutofit fontScale="85000" lnSpcReduction="20000"/>
          </a:bodyPr>
          <a:lstStyle/>
          <a:p>
            <a:pPr marL="0" indent="0">
              <a:buNone/>
            </a:pPr>
            <a:r>
              <a:rPr lang="en-US" b="1" dirty="0"/>
              <a:t>Unstructured</a:t>
            </a:r>
          </a:p>
          <a:p>
            <a:r>
              <a:rPr lang="en-US" dirty="0"/>
              <a:t>Scientific Literature</a:t>
            </a:r>
          </a:p>
          <a:p>
            <a:r>
              <a:rPr lang="en-US" dirty="0"/>
              <a:t>Free text in databases</a:t>
            </a:r>
          </a:p>
          <a:p>
            <a:r>
              <a:rPr lang="en-US" dirty="0"/>
              <a:t>Internet</a:t>
            </a:r>
          </a:p>
        </p:txBody>
      </p:sp>
      <p:sp>
        <p:nvSpPr>
          <p:cNvPr id="8" name="Title 1">
            <a:extLst>
              <a:ext uri="{FF2B5EF4-FFF2-40B4-BE49-F238E27FC236}">
                <a16:creationId xmlns:a16="http://schemas.microsoft.com/office/drawing/2014/main" id="{FEA50287-64A7-1F4C-86EF-64583657BC7E}"/>
              </a:ext>
            </a:extLst>
          </p:cNvPr>
          <p:cNvSpPr txBox="1">
            <a:spLocks/>
          </p:cNvSpPr>
          <p:nvPr/>
        </p:nvSpPr>
        <p:spPr>
          <a:xfrm>
            <a:off x="4154278" y="4461753"/>
            <a:ext cx="10515600" cy="55654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t>Tox21 Machine Learning Data Set</a:t>
            </a: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9" name="Text Placeholder 2">
            <a:extLst>
              <a:ext uri="{FF2B5EF4-FFF2-40B4-BE49-F238E27FC236}">
                <a16:creationId xmlns:a16="http://schemas.microsoft.com/office/drawing/2014/main" id="{7FC1CC8B-2903-224E-96CE-ECFE6C24A957}"/>
              </a:ext>
            </a:extLst>
          </p:cNvPr>
          <p:cNvSpPr txBox="1">
            <a:spLocks/>
          </p:cNvSpPr>
          <p:nvPr/>
        </p:nvSpPr>
        <p:spPr>
          <a:xfrm>
            <a:off x="4154278" y="4740026"/>
            <a:ext cx="4909484" cy="1402694"/>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hlinkClick r:id="rId2"/>
              </a:rPr>
              <a:t>http://bioinf.jku.at/research/DeepTox/tox21.html</a:t>
            </a:r>
            <a:endParaRPr kumimoji="0" lang="en-US"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7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122362"/>
            <a:ext cx="9144000" cy="2900518"/>
          </a:xfrm>
        </p:spPr>
        <p:txBody>
          <a:bodyPr>
            <a:normAutofit/>
          </a:bodyPr>
          <a:lstStyle/>
          <a:p>
            <a:r>
              <a:rPr lang="en-US">
                <a:solidFill>
                  <a:srgbClr val="FFFFFF"/>
                </a:solidFill>
              </a:rPr>
              <a:t>Introduction to machine learning</a:t>
            </a:r>
          </a:p>
        </p:txBody>
      </p:sp>
    </p:spTree>
    <p:extLst>
      <p:ext uri="{BB962C8B-B14F-4D97-AF65-F5344CB8AC3E}">
        <p14:creationId xmlns:p14="http://schemas.microsoft.com/office/powerpoint/2010/main" val="14052382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C4084-6283-B849-8E64-0D5543F3ED79}"/>
              </a:ext>
            </a:extLst>
          </p:cNvPr>
          <p:cNvSpPr>
            <a:spLocks noGrp="1"/>
          </p:cNvSpPr>
          <p:nvPr>
            <p:ph type="title"/>
          </p:nvPr>
        </p:nvSpPr>
        <p:spPr>
          <a:xfrm>
            <a:off x="298373" y="-119617"/>
            <a:ext cx="10515600" cy="1325563"/>
          </a:xfrm>
        </p:spPr>
        <p:txBody>
          <a:bodyPr>
            <a:normAutofit/>
          </a:bodyPr>
          <a:lstStyle/>
          <a:p>
            <a:r>
              <a:rPr lang="en-US" dirty="0"/>
              <a:t>Application of AI in toxicology</a:t>
            </a:r>
          </a:p>
        </p:txBody>
      </p:sp>
      <p:sp>
        <p:nvSpPr>
          <p:cNvPr id="6" name="Content Placeholder 5">
            <a:extLst>
              <a:ext uri="{FF2B5EF4-FFF2-40B4-BE49-F238E27FC236}">
                <a16:creationId xmlns:a16="http://schemas.microsoft.com/office/drawing/2014/main" id="{063A7C28-C910-664E-8CAF-8F3262DA6379}"/>
              </a:ext>
            </a:extLst>
          </p:cNvPr>
          <p:cNvSpPr>
            <a:spLocks noGrp="1"/>
          </p:cNvSpPr>
          <p:nvPr>
            <p:ph idx="1"/>
          </p:nvPr>
        </p:nvSpPr>
        <p:spPr>
          <a:xfrm>
            <a:off x="705998" y="2103437"/>
            <a:ext cx="10515600" cy="1603375"/>
          </a:xfrm>
        </p:spPr>
        <p:txBody>
          <a:bodyPr>
            <a:normAutofit fontScale="92500" lnSpcReduction="20000"/>
          </a:bodyPr>
          <a:lstStyle/>
          <a:p>
            <a:r>
              <a:rPr lang="en-GB" dirty="0"/>
              <a:t>Structure Activity Relationships (Q)SAR) / (RA)SAR</a:t>
            </a:r>
          </a:p>
          <a:p>
            <a:r>
              <a:rPr lang="en-GB" dirty="0"/>
              <a:t>Post marketing surveillance</a:t>
            </a:r>
          </a:p>
          <a:p>
            <a:r>
              <a:rPr lang="en-GB" dirty="0"/>
              <a:t>Data extraction and generation insight using NLP</a:t>
            </a:r>
          </a:p>
          <a:p>
            <a:r>
              <a:rPr lang="en-GB" dirty="0"/>
              <a:t>Probabilistic risk assessment</a:t>
            </a:r>
          </a:p>
          <a:p>
            <a:endParaRPr lang="en-US" dirty="0"/>
          </a:p>
        </p:txBody>
      </p:sp>
      <p:sp>
        <p:nvSpPr>
          <p:cNvPr id="8" name="TextBox 7">
            <a:extLst>
              <a:ext uri="{FF2B5EF4-FFF2-40B4-BE49-F238E27FC236}">
                <a16:creationId xmlns:a16="http://schemas.microsoft.com/office/drawing/2014/main" id="{9892A3D8-28FB-1F46-9284-66DCD3D9BF26}"/>
              </a:ext>
            </a:extLst>
          </p:cNvPr>
          <p:cNvSpPr txBox="1"/>
          <p:nvPr/>
        </p:nvSpPr>
        <p:spPr>
          <a:xfrm>
            <a:off x="147903" y="5553498"/>
            <a:ext cx="609783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Basile, A. O.,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Yahi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 &amp;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Tatonetti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N. P. (2019). Artificial Intelligence for Drug Toxicity and Safety.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Trends in pharmacological sciences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40</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 624–635.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https://doi.org/10.1016/j.tips.2019.07.005</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339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073A-73C8-1449-AC00-0DC91C018245}"/>
              </a:ext>
            </a:extLst>
          </p:cNvPr>
          <p:cNvSpPr>
            <a:spLocks noGrp="1"/>
          </p:cNvSpPr>
          <p:nvPr>
            <p:ph type="title"/>
          </p:nvPr>
        </p:nvSpPr>
        <p:spPr>
          <a:xfrm>
            <a:off x="254305" y="226534"/>
            <a:ext cx="10515600" cy="556546"/>
          </a:xfrm>
        </p:spPr>
        <p:txBody>
          <a:bodyPr>
            <a:normAutofit fontScale="90000"/>
          </a:bodyPr>
          <a:lstStyle/>
          <a:p>
            <a:r>
              <a:rPr lang="en-US" dirty="0"/>
              <a:t>QSAR and friends</a:t>
            </a:r>
          </a:p>
        </p:txBody>
      </p:sp>
      <p:pic>
        <p:nvPicPr>
          <p:cNvPr id="4" name="Picture 3">
            <a:extLst>
              <a:ext uri="{FF2B5EF4-FFF2-40B4-BE49-F238E27FC236}">
                <a16:creationId xmlns:a16="http://schemas.microsoft.com/office/drawing/2014/main" id="{ECAA81B0-E7E1-B04D-9BB8-247DCB502595}"/>
              </a:ext>
            </a:extLst>
          </p:cNvPr>
          <p:cNvPicPr>
            <a:picLocks noChangeAspect="1"/>
          </p:cNvPicPr>
          <p:nvPr/>
        </p:nvPicPr>
        <p:blipFill rotWithShape="1">
          <a:blip r:embed="rId3"/>
          <a:srcRect t="27044" r="57738" b="26832"/>
          <a:stretch/>
        </p:blipFill>
        <p:spPr>
          <a:xfrm>
            <a:off x="1318046" y="1460592"/>
            <a:ext cx="1524306" cy="1200838"/>
          </a:xfrm>
          <a:prstGeom prst="rect">
            <a:avLst/>
          </a:prstGeom>
        </p:spPr>
      </p:pic>
      <p:sp>
        <p:nvSpPr>
          <p:cNvPr id="5" name="Striped Right Arrow 4">
            <a:extLst>
              <a:ext uri="{FF2B5EF4-FFF2-40B4-BE49-F238E27FC236}">
                <a16:creationId xmlns:a16="http://schemas.microsoft.com/office/drawing/2014/main" id="{0457E18A-033B-7044-9F23-6D89C91E01D4}"/>
              </a:ext>
            </a:extLst>
          </p:cNvPr>
          <p:cNvSpPr/>
          <p:nvPr/>
        </p:nvSpPr>
        <p:spPr>
          <a:xfrm rot="20372745">
            <a:off x="2633031" y="1262287"/>
            <a:ext cx="1322024" cy="39660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Striped Right Arrow 5">
            <a:extLst>
              <a:ext uri="{FF2B5EF4-FFF2-40B4-BE49-F238E27FC236}">
                <a16:creationId xmlns:a16="http://schemas.microsoft.com/office/drawing/2014/main" id="{36813089-9F5C-B14F-8143-188756193A61}"/>
              </a:ext>
            </a:extLst>
          </p:cNvPr>
          <p:cNvSpPr/>
          <p:nvPr/>
        </p:nvSpPr>
        <p:spPr>
          <a:xfrm>
            <a:off x="2842352" y="1918706"/>
            <a:ext cx="1322024" cy="39660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7ADE99E-7909-2A41-8752-0016D965CA98}"/>
              </a:ext>
            </a:extLst>
          </p:cNvPr>
          <p:cNvPicPr>
            <a:picLocks noChangeAspect="1"/>
          </p:cNvPicPr>
          <p:nvPr/>
        </p:nvPicPr>
        <p:blipFill rotWithShape="1">
          <a:blip r:embed="rId4"/>
          <a:srcRect t="14648" r="28145" b="79645"/>
          <a:stretch/>
        </p:blipFill>
        <p:spPr>
          <a:xfrm>
            <a:off x="4164376" y="1043792"/>
            <a:ext cx="5493591" cy="165253"/>
          </a:xfrm>
          <a:prstGeom prst="rect">
            <a:avLst/>
          </a:prstGeom>
        </p:spPr>
      </p:pic>
      <p:pic>
        <p:nvPicPr>
          <p:cNvPr id="10" name="Picture 9">
            <a:extLst>
              <a:ext uri="{FF2B5EF4-FFF2-40B4-BE49-F238E27FC236}">
                <a16:creationId xmlns:a16="http://schemas.microsoft.com/office/drawing/2014/main" id="{83E3D8A8-E9E5-2F41-B83C-BFDC70002D76}"/>
              </a:ext>
            </a:extLst>
          </p:cNvPr>
          <p:cNvPicPr>
            <a:picLocks noChangeAspect="1"/>
          </p:cNvPicPr>
          <p:nvPr/>
        </p:nvPicPr>
        <p:blipFill rotWithShape="1">
          <a:blip r:embed="rId3"/>
          <a:srcRect t="27044" r="57738" b="26832"/>
          <a:stretch/>
        </p:blipFill>
        <p:spPr>
          <a:xfrm>
            <a:off x="1318046" y="4222843"/>
            <a:ext cx="1524306" cy="1200838"/>
          </a:xfrm>
          <a:prstGeom prst="rect">
            <a:avLst/>
          </a:prstGeom>
        </p:spPr>
      </p:pic>
      <p:sp>
        <p:nvSpPr>
          <p:cNvPr id="11" name="Striped Right Arrow 10">
            <a:extLst>
              <a:ext uri="{FF2B5EF4-FFF2-40B4-BE49-F238E27FC236}">
                <a16:creationId xmlns:a16="http://schemas.microsoft.com/office/drawing/2014/main" id="{4095D961-4C20-2242-8B7E-19CB40506F17}"/>
              </a:ext>
            </a:extLst>
          </p:cNvPr>
          <p:cNvSpPr/>
          <p:nvPr/>
        </p:nvSpPr>
        <p:spPr>
          <a:xfrm rot="20372745">
            <a:off x="2451334" y="4095221"/>
            <a:ext cx="1322024" cy="39660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triped Right Arrow 11">
            <a:extLst>
              <a:ext uri="{FF2B5EF4-FFF2-40B4-BE49-F238E27FC236}">
                <a16:creationId xmlns:a16="http://schemas.microsoft.com/office/drawing/2014/main" id="{4B97A7F1-1932-1147-BFD7-95018BCD3C06}"/>
              </a:ext>
            </a:extLst>
          </p:cNvPr>
          <p:cNvSpPr/>
          <p:nvPr/>
        </p:nvSpPr>
        <p:spPr>
          <a:xfrm>
            <a:off x="2521759" y="4751640"/>
            <a:ext cx="1322024" cy="39660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72C436BE-83C5-964A-BE52-C8D170B1D27A}"/>
              </a:ext>
            </a:extLst>
          </p:cNvPr>
          <p:cNvSpPr txBox="1"/>
          <p:nvPr/>
        </p:nvSpPr>
        <p:spPr>
          <a:xfrm>
            <a:off x="4401322" y="1679522"/>
            <a:ext cx="246777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Physico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-chemical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characterstics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Xlog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AlogP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N_atoms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etc.</a:t>
            </a:r>
          </a:p>
        </p:txBody>
      </p:sp>
      <p:sp>
        <p:nvSpPr>
          <p:cNvPr id="15" name="TextBox 14">
            <a:extLst>
              <a:ext uri="{FF2B5EF4-FFF2-40B4-BE49-F238E27FC236}">
                <a16:creationId xmlns:a16="http://schemas.microsoft.com/office/drawing/2014/main" id="{93E37C48-215B-4446-8B4C-D5C4DD2EEC53}"/>
              </a:ext>
            </a:extLst>
          </p:cNvPr>
          <p:cNvSpPr txBox="1"/>
          <p:nvPr/>
        </p:nvSpPr>
        <p:spPr>
          <a:xfrm>
            <a:off x="4164376" y="674460"/>
            <a:ext cx="37117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Molecular fingerprint (substructures) </a:t>
            </a:r>
          </a:p>
        </p:txBody>
      </p:sp>
      <p:sp>
        <p:nvSpPr>
          <p:cNvPr id="16" name="TextBox 15">
            <a:extLst>
              <a:ext uri="{FF2B5EF4-FFF2-40B4-BE49-F238E27FC236}">
                <a16:creationId xmlns:a16="http://schemas.microsoft.com/office/drawing/2014/main" id="{9BC301B7-59EB-3A42-9A1F-44C852075191}"/>
              </a:ext>
            </a:extLst>
          </p:cNvPr>
          <p:cNvSpPr txBox="1"/>
          <p:nvPr/>
        </p:nvSpPr>
        <p:spPr>
          <a:xfrm>
            <a:off x="3982679" y="3415587"/>
            <a:ext cx="20381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Biological activity</a:t>
            </a:r>
          </a:p>
        </p:txBody>
      </p:sp>
      <p:sp>
        <p:nvSpPr>
          <p:cNvPr id="17" name="TextBox 16">
            <a:extLst>
              <a:ext uri="{FF2B5EF4-FFF2-40B4-BE49-F238E27FC236}">
                <a16:creationId xmlns:a16="http://schemas.microsoft.com/office/drawing/2014/main" id="{25D09BCB-9AD7-B740-9D24-3BE7AB140DD3}"/>
              </a:ext>
            </a:extLst>
          </p:cNvPr>
          <p:cNvSpPr txBox="1"/>
          <p:nvPr/>
        </p:nvSpPr>
        <p:spPr>
          <a:xfrm>
            <a:off x="3843518" y="3876726"/>
            <a:ext cx="21262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vitro assays</a:t>
            </a:r>
          </a:p>
        </p:txBody>
      </p:sp>
      <p:sp>
        <p:nvSpPr>
          <p:cNvPr id="18" name="TextBox 17">
            <a:extLst>
              <a:ext uri="{FF2B5EF4-FFF2-40B4-BE49-F238E27FC236}">
                <a16:creationId xmlns:a16="http://schemas.microsoft.com/office/drawing/2014/main" id="{7160153A-4B05-4342-B92D-017885B9635A}"/>
              </a:ext>
            </a:extLst>
          </p:cNvPr>
          <p:cNvSpPr txBox="1"/>
          <p:nvPr/>
        </p:nvSpPr>
        <p:spPr>
          <a:xfrm>
            <a:off x="3893982" y="4751640"/>
            <a:ext cx="21262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vivo data</a:t>
            </a:r>
          </a:p>
        </p:txBody>
      </p:sp>
      <p:sp>
        <p:nvSpPr>
          <p:cNvPr id="19" name="Curved Down Arrow 18">
            <a:extLst>
              <a:ext uri="{FF2B5EF4-FFF2-40B4-BE49-F238E27FC236}">
                <a16:creationId xmlns:a16="http://schemas.microsoft.com/office/drawing/2014/main" id="{308AE0CF-D688-F948-96F0-48E8D07C93D5}"/>
              </a:ext>
            </a:extLst>
          </p:cNvPr>
          <p:cNvSpPr/>
          <p:nvPr/>
        </p:nvSpPr>
        <p:spPr>
          <a:xfrm rot="5400000">
            <a:off x="6001043" y="2445513"/>
            <a:ext cx="3139807" cy="16628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Striped Right Arrow 19">
            <a:extLst>
              <a:ext uri="{FF2B5EF4-FFF2-40B4-BE49-F238E27FC236}">
                <a16:creationId xmlns:a16="http://schemas.microsoft.com/office/drawing/2014/main" id="{3D7E60DE-0F12-7943-BA80-40CA245A4373}"/>
              </a:ext>
            </a:extLst>
          </p:cNvPr>
          <p:cNvSpPr/>
          <p:nvPr/>
        </p:nvSpPr>
        <p:spPr>
          <a:xfrm rot="1203922">
            <a:off x="2397680" y="5349361"/>
            <a:ext cx="1322024" cy="39660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3BA53C54-5C30-924E-BB5A-8AAB41E2525A}"/>
              </a:ext>
            </a:extLst>
          </p:cNvPr>
          <p:cNvSpPr txBox="1"/>
          <p:nvPr/>
        </p:nvSpPr>
        <p:spPr>
          <a:xfrm>
            <a:off x="3870430" y="5614294"/>
            <a:ext cx="21262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Clinical data</a:t>
            </a:r>
          </a:p>
        </p:txBody>
      </p:sp>
    </p:spTree>
    <p:extLst>
      <p:ext uri="{BB962C8B-B14F-4D97-AF65-F5344CB8AC3E}">
        <p14:creationId xmlns:p14="http://schemas.microsoft.com/office/powerpoint/2010/main" val="4021204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0CB7-DA75-A640-940F-737AAA9C4595}"/>
              </a:ext>
            </a:extLst>
          </p:cNvPr>
          <p:cNvSpPr>
            <a:spLocks noGrp="1"/>
          </p:cNvSpPr>
          <p:nvPr>
            <p:ph type="title"/>
          </p:nvPr>
        </p:nvSpPr>
        <p:spPr>
          <a:xfrm>
            <a:off x="247035" y="112597"/>
            <a:ext cx="10515600" cy="556546"/>
          </a:xfrm>
        </p:spPr>
        <p:txBody>
          <a:bodyPr>
            <a:normAutofit fontScale="90000"/>
          </a:bodyPr>
          <a:lstStyle/>
          <a:p>
            <a:r>
              <a:rPr lang="en-US" dirty="0"/>
              <a:t>RASAR: Read Across SAR</a:t>
            </a:r>
          </a:p>
        </p:txBody>
      </p:sp>
      <p:sp>
        <p:nvSpPr>
          <p:cNvPr id="5" name="TextBox 4">
            <a:extLst>
              <a:ext uri="{FF2B5EF4-FFF2-40B4-BE49-F238E27FC236}">
                <a16:creationId xmlns:a16="http://schemas.microsoft.com/office/drawing/2014/main" id="{7B763ABC-3A93-1C49-8BC9-AFB4EEA431CD}"/>
              </a:ext>
            </a:extLst>
          </p:cNvPr>
          <p:cNvSpPr txBox="1"/>
          <p:nvPr/>
        </p:nvSpPr>
        <p:spPr>
          <a:xfrm>
            <a:off x="155595" y="6098310"/>
            <a:ext cx="1165845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published model uses data on 100 000+ chemical structures, calculates 5 billion+ similarities, and simultaneously makes 190 000 predictions for nine hazards of toxic properties of chemicals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27DE286-772F-5F41-8C4D-F9B96E193467}"/>
              </a:ext>
            </a:extLst>
          </p:cNvPr>
          <p:cNvSpPr txBox="1"/>
          <p:nvPr/>
        </p:nvSpPr>
        <p:spPr>
          <a:xfrm>
            <a:off x="6096000" y="58495"/>
            <a:ext cx="609904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Luechtefeld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 Marsh, D., &amp; Hartung, T. (2019). Missing the Difference Between Big Data and Artificial Intelligence in RASAR Versus Traditional QSAR.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Toxicological sciences : an official journal of the Society of Toxicology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167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 4–5. https://</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/10.1093/</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toxsci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/kfy287</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A screenshot of a video game&#10;&#10;Description automatically generated with medium confidence">
            <a:extLst>
              <a:ext uri="{FF2B5EF4-FFF2-40B4-BE49-F238E27FC236}">
                <a16:creationId xmlns:a16="http://schemas.microsoft.com/office/drawing/2014/main" id="{3B3A14C4-87E0-7942-92D8-33AA079FDB12}"/>
              </a:ext>
            </a:extLst>
          </p:cNvPr>
          <p:cNvPicPr>
            <a:picLocks noChangeAspect="1"/>
          </p:cNvPicPr>
          <p:nvPr/>
        </p:nvPicPr>
        <p:blipFill rotWithShape="1">
          <a:blip r:embed="rId2"/>
          <a:srcRect l="7039" t="5330" r="39834" b="6920"/>
          <a:stretch/>
        </p:blipFill>
        <p:spPr>
          <a:xfrm>
            <a:off x="0" y="568069"/>
            <a:ext cx="5627172" cy="5530241"/>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9" name="TextBox 8">
            <a:extLst>
              <a:ext uri="{FF2B5EF4-FFF2-40B4-BE49-F238E27FC236}">
                <a16:creationId xmlns:a16="http://schemas.microsoft.com/office/drawing/2014/main" id="{CE876F05-A8E4-9247-BEC0-6A3D0198C845}"/>
              </a:ext>
            </a:extLst>
          </p:cNvPr>
          <p:cNvSpPr txBox="1"/>
          <p:nvPr/>
        </p:nvSpPr>
        <p:spPr>
          <a:xfrm>
            <a:off x="6306594" y="1924240"/>
            <a:ext cx="482803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Input data: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Structure of molecules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Physico</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-chemical properties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Toxicological hazard classifications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Similarity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Output: hazard prediction based on similar compounds, taking into account all input data</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Improvement: e.g. Graph Convolutional representation of the molecular structure</a:t>
            </a:r>
          </a:p>
        </p:txBody>
      </p:sp>
    </p:spTree>
    <p:extLst>
      <p:ext uri="{BB962C8B-B14F-4D97-AF65-F5344CB8AC3E}">
        <p14:creationId xmlns:p14="http://schemas.microsoft.com/office/powerpoint/2010/main" val="597734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484243"/>
            <a:ext cx="9144000" cy="1186915"/>
          </a:xfrm>
        </p:spPr>
        <p:txBody>
          <a:bodyPr>
            <a:normAutofit/>
          </a:bodyPr>
          <a:lstStyle/>
          <a:p>
            <a:r>
              <a:rPr lang="en-US" dirty="0">
                <a:solidFill>
                  <a:srgbClr val="FFFFFF"/>
                </a:solidFill>
              </a:rPr>
              <a:t>Where to start?</a:t>
            </a:r>
          </a:p>
        </p:txBody>
      </p:sp>
    </p:spTree>
    <p:extLst>
      <p:ext uri="{BB962C8B-B14F-4D97-AF65-F5344CB8AC3E}">
        <p14:creationId xmlns:p14="http://schemas.microsoft.com/office/powerpoint/2010/main" val="359917264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73093-989D-B749-880F-686976DD28F3}"/>
              </a:ext>
            </a:extLst>
          </p:cNvPr>
          <p:cNvSpPr>
            <a:spLocks noGrp="1"/>
          </p:cNvSpPr>
          <p:nvPr>
            <p:ph type="title"/>
          </p:nvPr>
        </p:nvSpPr>
        <p:spPr>
          <a:xfrm>
            <a:off x="330200" y="242497"/>
            <a:ext cx="10515600" cy="556546"/>
          </a:xfrm>
        </p:spPr>
        <p:txBody>
          <a:bodyPr>
            <a:normAutofit fontScale="90000"/>
          </a:bodyPr>
          <a:lstStyle/>
          <a:p>
            <a:r>
              <a:rPr lang="en-US" dirty="0"/>
              <a:t>Programming languages / frameworks</a:t>
            </a:r>
          </a:p>
        </p:txBody>
      </p:sp>
      <p:pic>
        <p:nvPicPr>
          <p:cNvPr id="6146" name="Picture 2">
            <a:extLst>
              <a:ext uri="{FF2B5EF4-FFF2-40B4-BE49-F238E27FC236}">
                <a16:creationId xmlns:a16="http://schemas.microsoft.com/office/drawing/2014/main" id="{9BC2BF66-38FF-6C4E-BAD7-FC4EC115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056928"/>
            <a:ext cx="1906163" cy="14773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pload.wikimedia.org/wikipedia/commons/thumb/c/...">
            <a:extLst>
              <a:ext uri="{FF2B5EF4-FFF2-40B4-BE49-F238E27FC236}">
                <a16:creationId xmlns:a16="http://schemas.microsoft.com/office/drawing/2014/main" id="{4D51D14C-C16D-954C-8234-D115D9F5A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19" y="988949"/>
            <a:ext cx="1666856" cy="16668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eo4j Graph Database &amp;amp; Cypher - YouTube">
            <a:extLst>
              <a:ext uri="{FF2B5EF4-FFF2-40B4-BE49-F238E27FC236}">
                <a16:creationId xmlns:a16="http://schemas.microsoft.com/office/drawing/2014/main" id="{DD4B6C8C-6F4C-0B4C-8436-0CEB70D2D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60" t="7230" r="23820" b="9686"/>
          <a:stretch/>
        </p:blipFill>
        <p:spPr bwMode="auto">
          <a:xfrm>
            <a:off x="4861331" y="885415"/>
            <a:ext cx="2402418" cy="2074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222F8F-DC02-F04D-97B9-8FC9570A9884}"/>
              </a:ext>
            </a:extLst>
          </p:cNvPr>
          <p:cNvSpPr txBox="1"/>
          <p:nvPr/>
        </p:nvSpPr>
        <p:spPr>
          <a:xfrm>
            <a:off x="616849" y="2781301"/>
            <a:ext cx="1906163"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p:txBody>
      </p:sp>
      <p:sp>
        <p:nvSpPr>
          <p:cNvPr id="8" name="TextBox 7">
            <a:extLst>
              <a:ext uri="{FF2B5EF4-FFF2-40B4-BE49-F238E27FC236}">
                <a16:creationId xmlns:a16="http://schemas.microsoft.com/office/drawing/2014/main" id="{25DB222E-6D5B-7F4B-B0E0-7D684546615D}"/>
              </a:ext>
            </a:extLst>
          </p:cNvPr>
          <p:cNvSpPr txBox="1"/>
          <p:nvPr/>
        </p:nvSpPr>
        <p:spPr>
          <a:xfrm>
            <a:off x="2531480" y="2780277"/>
            <a:ext cx="2460096"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Natural Language 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RDKit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63B45DC-9B86-C84E-AB7C-A6CA62FEF509}"/>
              </a:ext>
            </a:extLst>
          </p:cNvPr>
          <p:cNvSpPr txBox="1"/>
          <p:nvPr/>
        </p:nvSpPr>
        <p:spPr>
          <a:xfrm>
            <a:off x="4803653" y="3084501"/>
            <a:ext cx="2460096"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Algorithms</a:t>
            </a:r>
          </a:p>
        </p:txBody>
      </p:sp>
      <p:pic>
        <p:nvPicPr>
          <p:cNvPr id="1026" name="Picture 2" descr="Eager Execution in Tensorflow. Our last meeting held on 23rd June… | by AI  Saturdays Lagos | AI Saturdays Lagos Blog | Medium">
            <a:extLst>
              <a:ext uri="{FF2B5EF4-FFF2-40B4-BE49-F238E27FC236}">
                <a16:creationId xmlns:a16="http://schemas.microsoft.com/office/drawing/2014/main" id="{0EA457A2-4EB8-E649-93AB-FC145CCCF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25" t="3244" r="12945" b="139"/>
          <a:stretch/>
        </p:blipFill>
        <p:spPr bwMode="auto">
          <a:xfrm>
            <a:off x="7263749" y="956231"/>
            <a:ext cx="2402418" cy="1666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kit-learn - Wikipedia">
            <a:extLst>
              <a:ext uri="{FF2B5EF4-FFF2-40B4-BE49-F238E27FC236}">
                <a16:creationId xmlns:a16="http://schemas.microsoft.com/office/drawing/2014/main" id="{117CC51C-BC7A-CD4E-9ABE-F70E94518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1272" y="356797"/>
            <a:ext cx="274452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tom-pipes · GitHub Topics · GitHub">
            <a:extLst>
              <a:ext uri="{FF2B5EF4-FFF2-40B4-BE49-F238E27FC236}">
                <a16:creationId xmlns:a16="http://schemas.microsoft.com/office/drawing/2014/main" id="{F39A8AD5-3380-5840-84FC-B1A886F2E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350" y="3820635"/>
            <a:ext cx="3514603" cy="14299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ugging Face - Qiita">
            <a:extLst>
              <a:ext uri="{FF2B5EF4-FFF2-40B4-BE49-F238E27FC236}">
                <a16:creationId xmlns:a16="http://schemas.microsoft.com/office/drawing/2014/main" id="{F6126E34-AEAA-EA2B-64C6-65C584F37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9350" y="5096705"/>
            <a:ext cx="4036884" cy="14905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You Should Learn PyTorch in 2023: A Comprehensive Guide">
            <a:extLst>
              <a:ext uri="{FF2B5EF4-FFF2-40B4-BE49-F238E27FC236}">
                <a16:creationId xmlns:a16="http://schemas.microsoft.com/office/drawing/2014/main" id="{F0361D9F-3AA9-1CBE-EEB0-9462B328B3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1902" y="2462674"/>
            <a:ext cx="2678670" cy="133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74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15B8-4EEC-09EA-9F86-04FABCE59D34}"/>
              </a:ext>
            </a:extLst>
          </p:cNvPr>
          <p:cNvSpPr>
            <a:spLocks noGrp="1"/>
          </p:cNvSpPr>
          <p:nvPr>
            <p:ph type="title"/>
          </p:nvPr>
        </p:nvSpPr>
        <p:spPr>
          <a:xfrm>
            <a:off x="245076" y="0"/>
            <a:ext cx="10515600" cy="1325563"/>
          </a:xfrm>
        </p:spPr>
        <p:txBody>
          <a:bodyPr/>
          <a:lstStyle/>
          <a:p>
            <a:r>
              <a:rPr lang="nl-NL" dirty="0" err="1"/>
              <a:t>Tidymodels</a:t>
            </a:r>
            <a:r>
              <a:rPr lang="nl-NL" dirty="0"/>
              <a:t> (hands on </a:t>
            </a:r>
            <a:r>
              <a:rPr lang="nl-NL" dirty="0" err="1"/>
              <a:t>example</a:t>
            </a:r>
            <a:r>
              <a:rPr lang="nl-NL" dirty="0"/>
              <a:t>)</a:t>
            </a:r>
          </a:p>
        </p:txBody>
      </p:sp>
      <p:sp>
        <p:nvSpPr>
          <p:cNvPr id="4" name="Date Placeholder 3">
            <a:extLst>
              <a:ext uri="{FF2B5EF4-FFF2-40B4-BE49-F238E27FC236}">
                <a16:creationId xmlns:a16="http://schemas.microsoft.com/office/drawing/2014/main" id="{D416FF90-A68A-D06C-7E87-121739A00A0D}"/>
              </a:ext>
            </a:extLst>
          </p:cNvPr>
          <p:cNvSpPr>
            <a:spLocks noGrp="1"/>
          </p:cNvSpPr>
          <p:nvPr>
            <p:ph type="dt" sz="half" idx="10"/>
          </p:nvPr>
        </p:nvSpPr>
        <p:spPr/>
        <p:txBody>
          <a:bodyPr/>
          <a:lstStyle/>
          <a:p>
            <a:fld id="{10D2F5FB-6B6F-43CF-8738-AAC13D9684B1}" type="datetime1">
              <a:rPr lang="nl-NL" smtClean="0"/>
              <a:t>16-11-2023</a:t>
            </a:fld>
            <a:endParaRPr lang="nl-NL"/>
          </a:p>
        </p:txBody>
      </p:sp>
      <p:sp>
        <p:nvSpPr>
          <p:cNvPr id="5" name="Footer Placeholder 4">
            <a:extLst>
              <a:ext uri="{FF2B5EF4-FFF2-40B4-BE49-F238E27FC236}">
                <a16:creationId xmlns:a16="http://schemas.microsoft.com/office/drawing/2014/main" id="{D5C487EF-40CD-BFA9-47A5-BB31E97C55AD}"/>
              </a:ext>
            </a:extLst>
          </p:cNvPr>
          <p:cNvSpPr>
            <a:spLocks noGrp="1"/>
          </p:cNvSpPr>
          <p:nvPr>
            <p:ph type="ftr" sz="quarter" idx="11"/>
          </p:nvPr>
        </p:nvSpPr>
        <p:spPr/>
        <p:txBody>
          <a:bodyPr/>
          <a:lstStyle/>
          <a:p>
            <a:r>
              <a:rPr lang="en-US"/>
              <a:t>Predictive toxicology</a:t>
            </a:r>
            <a:endParaRPr lang="nl-NL"/>
          </a:p>
        </p:txBody>
      </p:sp>
      <p:sp>
        <p:nvSpPr>
          <p:cNvPr id="6" name="Slide Number Placeholder 5">
            <a:extLst>
              <a:ext uri="{FF2B5EF4-FFF2-40B4-BE49-F238E27FC236}">
                <a16:creationId xmlns:a16="http://schemas.microsoft.com/office/drawing/2014/main" id="{FC3A9B8E-37CD-6288-D6B8-4C844AB8A3C7}"/>
              </a:ext>
            </a:extLst>
          </p:cNvPr>
          <p:cNvSpPr>
            <a:spLocks noGrp="1"/>
          </p:cNvSpPr>
          <p:nvPr>
            <p:ph type="sldNum" sz="quarter" idx="12"/>
          </p:nvPr>
        </p:nvSpPr>
        <p:spPr/>
        <p:txBody>
          <a:bodyPr/>
          <a:lstStyle/>
          <a:p>
            <a:fld id="{A39C17D2-13B9-4643-8B86-513E5F8E7A04}" type="slidenum">
              <a:rPr lang="nl-NL" smtClean="0"/>
              <a:t>35</a:t>
            </a:fld>
            <a:endParaRPr lang="nl-NL"/>
          </a:p>
        </p:txBody>
      </p:sp>
      <p:pic>
        <p:nvPicPr>
          <p:cNvPr id="8" name="Picture 7" descr="A diagram of a process&#10;&#10;Description automatically generated">
            <a:extLst>
              <a:ext uri="{FF2B5EF4-FFF2-40B4-BE49-F238E27FC236}">
                <a16:creationId xmlns:a16="http://schemas.microsoft.com/office/drawing/2014/main" id="{BB912FA2-2B91-2368-F0CF-4F8F60336CD2}"/>
              </a:ext>
            </a:extLst>
          </p:cNvPr>
          <p:cNvPicPr>
            <a:picLocks noChangeAspect="1"/>
          </p:cNvPicPr>
          <p:nvPr/>
        </p:nvPicPr>
        <p:blipFill>
          <a:blip r:embed="rId2"/>
          <a:stretch>
            <a:fillRect/>
          </a:stretch>
        </p:blipFill>
        <p:spPr>
          <a:xfrm>
            <a:off x="444843" y="1069459"/>
            <a:ext cx="10966647" cy="4219229"/>
          </a:xfrm>
          <a:prstGeom prst="rect">
            <a:avLst/>
          </a:prstGeom>
        </p:spPr>
      </p:pic>
      <p:sp>
        <p:nvSpPr>
          <p:cNvPr id="9" name="TextBox 8">
            <a:extLst>
              <a:ext uri="{FF2B5EF4-FFF2-40B4-BE49-F238E27FC236}">
                <a16:creationId xmlns:a16="http://schemas.microsoft.com/office/drawing/2014/main" id="{5B60470A-9EF9-CB9E-A832-7102AB4EA624}"/>
              </a:ext>
            </a:extLst>
          </p:cNvPr>
          <p:cNvSpPr txBox="1"/>
          <p:nvPr/>
        </p:nvSpPr>
        <p:spPr>
          <a:xfrm>
            <a:off x="986482" y="3583459"/>
            <a:ext cx="6458490" cy="2308324"/>
          </a:xfrm>
          <a:prstGeom prst="rect">
            <a:avLst/>
          </a:prstGeom>
          <a:noFill/>
        </p:spPr>
        <p:txBody>
          <a:bodyPr wrap="square" rtlCol="0">
            <a:spAutoFit/>
          </a:bodyPr>
          <a:lstStyle/>
          <a:p>
            <a:pPr marL="342900" indent="-342900">
              <a:buFontTx/>
              <a:buAutoNum type="arabicPeriod"/>
            </a:pPr>
            <a:r>
              <a:rPr lang="nl-NL" dirty="0"/>
              <a:t>Split data</a:t>
            </a:r>
          </a:p>
          <a:p>
            <a:pPr marL="342900" indent="-342900">
              <a:buAutoNum type="arabicPeriod"/>
            </a:pPr>
            <a:r>
              <a:rPr lang="nl-NL" dirty="0"/>
              <a:t>Model </a:t>
            </a:r>
            <a:r>
              <a:rPr lang="nl-NL" dirty="0" err="1"/>
              <a:t>specification</a:t>
            </a:r>
            <a:endParaRPr lang="nl-NL" dirty="0"/>
          </a:p>
          <a:p>
            <a:pPr marL="342900" indent="-342900">
              <a:buAutoNum type="arabicPeriod"/>
            </a:pPr>
            <a:r>
              <a:rPr lang="nl-NL" dirty="0" err="1"/>
              <a:t>Recipe</a:t>
            </a:r>
            <a:r>
              <a:rPr lang="nl-NL" dirty="0"/>
              <a:t> (</a:t>
            </a:r>
            <a:r>
              <a:rPr lang="nl-NL" dirty="0" err="1"/>
              <a:t>algorithm</a:t>
            </a:r>
            <a:r>
              <a:rPr lang="nl-NL" dirty="0"/>
              <a:t>, engine, </a:t>
            </a:r>
            <a:r>
              <a:rPr lang="nl-NL" dirty="0" err="1"/>
              <a:t>task</a:t>
            </a:r>
            <a:r>
              <a:rPr lang="nl-NL" dirty="0"/>
              <a:t>, data, </a:t>
            </a:r>
            <a:r>
              <a:rPr lang="nl-NL" dirty="0" err="1"/>
              <a:t>predictors</a:t>
            </a:r>
            <a:r>
              <a:rPr lang="nl-NL" dirty="0"/>
              <a:t>)</a:t>
            </a:r>
          </a:p>
          <a:p>
            <a:pPr marL="342900" indent="-342900">
              <a:buAutoNum type="arabicPeriod"/>
            </a:pPr>
            <a:r>
              <a:rPr lang="nl-NL" dirty="0"/>
              <a:t>Workflow (model </a:t>
            </a:r>
            <a:r>
              <a:rPr lang="nl-NL" dirty="0" err="1"/>
              <a:t>specs</a:t>
            </a:r>
            <a:r>
              <a:rPr lang="nl-NL" dirty="0"/>
              <a:t> + </a:t>
            </a:r>
            <a:r>
              <a:rPr lang="nl-NL" dirty="0" err="1"/>
              <a:t>recipe</a:t>
            </a:r>
            <a:r>
              <a:rPr lang="nl-NL" dirty="0"/>
              <a:t>)</a:t>
            </a:r>
          </a:p>
          <a:p>
            <a:pPr marL="342900" indent="-342900">
              <a:buAutoNum type="arabicPeriod"/>
            </a:pPr>
            <a:r>
              <a:rPr lang="nl-NL" dirty="0"/>
              <a:t>Tune</a:t>
            </a:r>
          </a:p>
          <a:p>
            <a:pPr marL="342900" indent="-342900">
              <a:buAutoNum type="arabicPeriod"/>
            </a:pPr>
            <a:r>
              <a:rPr lang="nl-NL" dirty="0"/>
              <a:t>Fit</a:t>
            </a:r>
          </a:p>
          <a:p>
            <a:pPr marL="342900" indent="-342900">
              <a:buAutoNum type="arabicPeriod"/>
            </a:pPr>
            <a:r>
              <a:rPr lang="nl-NL" dirty="0"/>
              <a:t>Test</a:t>
            </a:r>
          </a:p>
          <a:p>
            <a:pPr marL="342900" indent="-342900">
              <a:buAutoNum type="arabicPeriod"/>
            </a:pPr>
            <a:r>
              <a:rPr lang="nl-NL" dirty="0" err="1"/>
              <a:t>Evaluate</a:t>
            </a:r>
            <a:endParaRPr lang="nl-NL" dirty="0"/>
          </a:p>
        </p:txBody>
      </p:sp>
    </p:spTree>
    <p:extLst>
      <p:ext uri="{BB962C8B-B14F-4D97-AF65-F5344CB8AC3E}">
        <p14:creationId xmlns:p14="http://schemas.microsoft.com/office/powerpoint/2010/main" val="2639083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6359" y="-42004"/>
            <a:ext cx="10515600" cy="1325563"/>
          </a:xfrm>
        </p:spPr>
        <p:txBody>
          <a:bodyPr/>
          <a:lstStyle/>
          <a:p>
            <a:r>
              <a:rPr lang="en-US" b="1" noProof="0" dirty="0"/>
              <a:t>Posit cloud: &lt;add workspace-link&gt;</a:t>
            </a:r>
          </a:p>
        </p:txBody>
      </p:sp>
      <p:sp>
        <p:nvSpPr>
          <p:cNvPr id="4" name="Tijdelijke aanduiding voor voettekst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Predictive toxicology</a:t>
            </a:r>
            <a:endParaRPr kumimoji="0" lang="nl-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ijdelijke aanduiding voor dianumm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023D52-ED0E-41D5-AC48-8AAFFEE252EE}" type="datetime1">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16-11-2023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RStudio Cloud - How to Get Started For Free">
            <a:extLst>
              <a:ext uri="{FF2B5EF4-FFF2-40B4-BE49-F238E27FC236}">
                <a16:creationId xmlns:a16="http://schemas.microsoft.com/office/drawing/2014/main" id="{4FD4401D-1186-A2E1-8C43-FDE9D76E1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83559"/>
            <a:ext cx="9910119" cy="557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028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p:nvPr>
        </p:nvSpPr>
        <p:spPr>
          <a:xfrm>
            <a:off x="241305" y="-6870"/>
            <a:ext cx="3505495" cy="1622321"/>
          </a:xfrm>
        </p:spPr>
        <p:txBody>
          <a:bodyPr vert="horz" lIns="91440" tIns="45720" rIns="91440" bIns="45720" rtlCol="0" anchor="ctr">
            <a:normAutofit/>
          </a:bodyPr>
          <a:lstStyle/>
          <a:p>
            <a:r>
              <a:rPr lang="en-US" sz="4000" kern="1200" dirty="0">
                <a:solidFill>
                  <a:schemeClr val="accent1">
                    <a:lumMod val="50000"/>
                  </a:schemeClr>
                </a:solidFill>
                <a:latin typeface="+mj-lt"/>
                <a:ea typeface="+mj-ea"/>
                <a:cs typeface="+mj-cs"/>
              </a:rPr>
              <a:t>Artificial Intelligence</a:t>
            </a:r>
          </a:p>
        </p:txBody>
      </p:sp>
      <p:sp>
        <p:nvSpPr>
          <p:cNvPr id="6" name="TextBox 5">
            <a:extLst>
              <a:ext uri="{FF2B5EF4-FFF2-40B4-BE49-F238E27FC236}">
                <a16:creationId xmlns:a16="http://schemas.microsoft.com/office/drawing/2014/main" id="{531BE6C5-5E9B-4041-92CF-95F60279539F}"/>
              </a:ext>
            </a:extLst>
          </p:cNvPr>
          <p:cNvSpPr txBox="1"/>
          <p:nvPr/>
        </p:nvSpPr>
        <p:spPr>
          <a:xfrm>
            <a:off x="648931" y="2471451"/>
            <a:ext cx="3505494" cy="2475123"/>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Intelligent agent"/>
              </a:rPr>
              <a:t>intelligent agents</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any system that perceives its environment and takes actions that maximize its chance of achieving its goals.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Input -&gt; Action -&gt; Goal</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7BFF8029-C63C-0F41-A648-CCE5074EC750}"/>
              </a:ext>
            </a:extLst>
          </p:cNvPr>
          <p:cNvSpPr/>
          <p:nvPr/>
        </p:nvSpPr>
        <p:spPr>
          <a:xfrm>
            <a:off x="6321972" y="1112704"/>
            <a:ext cx="4584727" cy="4336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2F6167BA-7449-9448-8510-4D6DC2541D03}"/>
              </a:ext>
            </a:extLst>
          </p:cNvPr>
          <p:cNvSpPr/>
          <p:nvPr/>
        </p:nvSpPr>
        <p:spPr>
          <a:xfrm>
            <a:off x="6894912" y="3628070"/>
            <a:ext cx="1771650" cy="1442269"/>
          </a:xfrm>
          <a:prstGeom prst="ellipse">
            <a:avLst/>
          </a:prstGeom>
          <a:solidFill>
            <a:schemeClr val="accent2">
              <a:lumMod val="40000"/>
              <a:lumOff val="6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B099124D-26B0-E24E-BFF2-7E8CBAFF89AD}"/>
              </a:ext>
            </a:extLst>
          </p:cNvPr>
          <p:cNvSpPr/>
          <p:nvPr/>
        </p:nvSpPr>
        <p:spPr>
          <a:xfrm>
            <a:off x="6597647" y="2284638"/>
            <a:ext cx="2142855" cy="1644859"/>
          </a:xfrm>
          <a:prstGeom prst="ellipse">
            <a:avLst/>
          </a:prstGeom>
          <a:solidFill>
            <a:schemeClr val="accent4">
              <a:lumMod val="40000"/>
              <a:lumOff val="60000"/>
              <a:alpha val="5079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1683B93-03C2-2640-B5FE-7C6A01BC4C79}"/>
              </a:ext>
            </a:extLst>
          </p:cNvPr>
          <p:cNvSpPr/>
          <p:nvPr/>
        </p:nvSpPr>
        <p:spPr>
          <a:xfrm>
            <a:off x="7302187" y="2820684"/>
            <a:ext cx="1104980" cy="1025013"/>
          </a:xfrm>
          <a:prstGeom prst="ellipse">
            <a:avLst/>
          </a:prstGeom>
          <a:solidFill>
            <a:schemeClr val="accent4">
              <a:lumMod val="75000"/>
              <a:alpha val="3698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EA815DF-BDA2-614D-B62F-50E5578E8A72}"/>
              </a:ext>
            </a:extLst>
          </p:cNvPr>
          <p:cNvSpPr/>
          <p:nvPr/>
        </p:nvSpPr>
        <p:spPr>
          <a:xfrm>
            <a:off x="7844010" y="1723609"/>
            <a:ext cx="2714373" cy="2539919"/>
          </a:xfrm>
          <a:prstGeom prst="ellipse">
            <a:avLst/>
          </a:prstGeom>
          <a:solidFill>
            <a:schemeClr val="accent6">
              <a:lumMod val="40000"/>
              <a:lumOff val="60000"/>
              <a:alpha val="531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A095982-6B26-4D4B-95A2-E03675FAFCDC}"/>
              </a:ext>
            </a:extLst>
          </p:cNvPr>
          <p:cNvSpPr txBox="1"/>
          <p:nvPr/>
        </p:nvSpPr>
        <p:spPr>
          <a:xfrm>
            <a:off x="7525122" y="1535407"/>
            <a:ext cx="10892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AI</a:t>
            </a:r>
          </a:p>
        </p:txBody>
      </p:sp>
      <p:sp>
        <p:nvSpPr>
          <p:cNvPr id="13" name="TextBox 12">
            <a:extLst>
              <a:ext uri="{FF2B5EF4-FFF2-40B4-BE49-F238E27FC236}">
                <a16:creationId xmlns:a16="http://schemas.microsoft.com/office/drawing/2014/main" id="{5B49CF82-A2E6-F24C-836C-D8B1590582A0}"/>
              </a:ext>
            </a:extLst>
          </p:cNvPr>
          <p:cNvSpPr txBox="1"/>
          <p:nvPr/>
        </p:nvSpPr>
        <p:spPr>
          <a:xfrm>
            <a:off x="9093738" y="2696415"/>
            <a:ext cx="10892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NLP</a:t>
            </a:r>
          </a:p>
        </p:txBody>
      </p:sp>
      <p:sp>
        <p:nvSpPr>
          <p:cNvPr id="14" name="TextBox 13">
            <a:extLst>
              <a:ext uri="{FF2B5EF4-FFF2-40B4-BE49-F238E27FC236}">
                <a16:creationId xmlns:a16="http://schemas.microsoft.com/office/drawing/2014/main" id="{6C1E3CDB-C4D2-5643-AAA8-9C2236F4D305}"/>
              </a:ext>
            </a:extLst>
          </p:cNvPr>
          <p:cNvSpPr txBox="1"/>
          <p:nvPr/>
        </p:nvSpPr>
        <p:spPr>
          <a:xfrm>
            <a:off x="6817973" y="2488375"/>
            <a:ext cx="10892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ML</a:t>
            </a:r>
          </a:p>
        </p:txBody>
      </p:sp>
      <p:sp>
        <p:nvSpPr>
          <p:cNvPr id="15" name="TextBox 14">
            <a:extLst>
              <a:ext uri="{FF2B5EF4-FFF2-40B4-BE49-F238E27FC236}">
                <a16:creationId xmlns:a16="http://schemas.microsoft.com/office/drawing/2014/main" id="{89C3DAEC-0DBE-3B4C-84E0-A468BBF1AF99}"/>
              </a:ext>
            </a:extLst>
          </p:cNvPr>
          <p:cNvSpPr txBox="1"/>
          <p:nvPr/>
        </p:nvSpPr>
        <p:spPr>
          <a:xfrm>
            <a:off x="7566946" y="2988802"/>
            <a:ext cx="10892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DL</a:t>
            </a:r>
          </a:p>
        </p:txBody>
      </p:sp>
      <p:sp>
        <p:nvSpPr>
          <p:cNvPr id="16" name="TextBox 15">
            <a:extLst>
              <a:ext uri="{FF2B5EF4-FFF2-40B4-BE49-F238E27FC236}">
                <a16:creationId xmlns:a16="http://schemas.microsoft.com/office/drawing/2014/main" id="{37ED5FBF-F79D-6E4D-A4FE-DCCB30649A75}"/>
              </a:ext>
            </a:extLst>
          </p:cNvPr>
          <p:cNvSpPr txBox="1"/>
          <p:nvPr/>
        </p:nvSpPr>
        <p:spPr>
          <a:xfrm>
            <a:off x="7362579" y="4102399"/>
            <a:ext cx="10892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GA</a:t>
            </a:r>
          </a:p>
        </p:txBody>
      </p:sp>
      <p:sp>
        <p:nvSpPr>
          <p:cNvPr id="7" name="TextBox 6">
            <a:extLst>
              <a:ext uri="{FF2B5EF4-FFF2-40B4-BE49-F238E27FC236}">
                <a16:creationId xmlns:a16="http://schemas.microsoft.com/office/drawing/2014/main" id="{86BF8E89-4F63-8C4C-9423-7488ABD78C25}"/>
              </a:ext>
            </a:extLst>
          </p:cNvPr>
          <p:cNvSpPr txBox="1"/>
          <p:nvPr/>
        </p:nvSpPr>
        <p:spPr>
          <a:xfrm>
            <a:off x="5157398" y="5727710"/>
            <a:ext cx="65162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 Artificial Intelligence; ML: Machine Learning; DL: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NLP: Natural Language Processing; GA: Graph Algorithms</a:t>
            </a:r>
          </a:p>
        </p:txBody>
      </p:sp>
    </p:spTree>
    <p:extLst>
      <p:ext uri="{BB962C8B-B14F-4D97-AF65-F5344CB8AC3E}">
        <p14:creationId xmlns:p14="http://schemas.microsoft.com/office/powerpoint/2010/main" val="245511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D93F-3AD5-EC4F-BC6C-FD24F01438FB}"/>
              </a:ext>
            </a:extLst>
          </p:cNvPr>
          <p:cNvSpPr>
            <a:spLocks noGrp="1"/>
          </p:cNvSpPr>
          <p:nvPr>
            <p:ph type="title"/>
          </p:nvPr>
        </p:nvSpPr>
        <p:spPr>
          <a:xfrm>
            <a:off x="228600" y="191697"/>
            <a:ext cx="10515600" cy="556546"/>
          </a:xfrm>
        </p:spPr>
        <p:txBody>
          <a:bodyPr>
            <a:normAutofit fontScale="90000"/>
          </a:bodyPr>
          <a:lstStyle/>
          <a:p>
            <a:r>
              <a:rPr lang="en-US" dirty="0"/>
              <a:t>Machine learning</a:t>
            </a:r>
          </a:p>
        </p:txBody>
      </p:sp>
      <p:sp>
        <p:nvSpPr>
          <p:cNvPr id="4" name="TextBox 3">
            <a:extLst>
              <a:ext uri="{FF2B5EF4-FFF2-40B4-BE49-F238E27FC236}">
                <a16:creationId xmlns:a16="http://schemas.microsoft.com/office/drawing/2014/main" id="{712243FA-1510-6E40-A091-04D08DB52274}"/>
              </a:ext>
            </a:extLst>
          </p:cNvPr>
          <p:cNvSpPr txBox="1"/>
          <p:nvPr/>
        </p:nvSpPr>
        <p:spPr>
          <a:xfrm>
            <a:off x="118947" y="6497026"/>
            <a:ext cx="44766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Adapted from Deep Learning with R, Cholet &amp; Allaire, 2019</a:t>
            </a:r>
          </a:p>
        </p:txBody>
      </p:sp>
      <p:sp>
        <p:nvSpPr>
          <p:cNvPr id="5" name="Rounded Rectangle 4">
            <a:extLst>
              <a:ext uri="{FF2B5EF4-FFF2-40B4-BE49-F238E27FC236}">
                <a16:creationId xmlns:a16="http://schemas.microsoft.com/office/drawing/2014/main" id="{F0B6B068-AA65-8D40-B235-BBD19BD27270}"/>
              </a:ext>
            </a:extLst>
          </p:cNvPr>
          <p:cNvSpPr/>
          <p:nvPr/>
        </p:nvSpPr>
        <p:spPr>
          <a:xfrm>
            <a:off x="4786262" y="2280448"/>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Classical programming for problem solving</a:t>
            </a:r>
          </a:p>
        </p:txBody>
      </p:sp>
      <p:sp>
        <p:nvSpPr>
          <p:cNvPr id="6" name="Rounded Rectangle 5">
            <a:extLst>
              <a:ext uri="{FF2B5EF4-FFF2-40B4-BE49-F238E27FC236}">
                <a16:creationId xmlns:a16="http://schemas.microsoft.com/office/drawing/2014/main" id="{9F6522B9-0B57-8649-80B6-2E2432DCF7DC}"/>
              </a:ext>
            </a:extLst>
          </p:cNvPr>
          <p:cNvSpPr/>
          <p:nvPr/>
        </p:nvSpPr>
        <p:spPr>
          <a:xfrm>
            <a:off x="4786264" y="3928271"/>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a:t>
            </a:r>
          </a:p>
        </p:txBody>
      </p:sp>
      <p:sp>
        <p:nvSpPr>
          <p:cNvPr id="7" name="Right Arrow 6">
            <a:extLst>
              <a:ext uri="{FF2B5EF4-FFF2-40B4-BE49-F238E27FC236}">
                <a16:creationId xmlns:a16="http://schemas.microsoft.com/office/drawing/2014/main" id="{71EF6ED4-1E8F-6A4E-897B-1D179F1AEF0C}"/>
              </a:ext>
            </a:extLst>
          </p:cNvPr>
          <p:cNvSpPr/>
          <p:nvPr/>
        </p:nvSpPr>
        <p:spPr>
          <a:xfrm>
            <a:off x="3379531" y="229050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ight Arrow 7">
            <a:extLst>
              <a:ext uri="{FF2B5EF4-FFF2-40B4-BE49-F238E27FC236}">
                <a16:creationId xmlns:a16="http://schemas.microsoft.com/office/drawing/2014/main" id="{70992B7F-DA43-364B-A645-C3BF859B81D0}"/>
              </a:ext>
            </a:extLst>
          </p:cNvPr>
          <p:cNvSpPr/>
          <p:nvPr/>
        </p:nvSpPr>
        <p:spPr>
          <a:xfrm>
            <a:off x="3382176" y="2849302"/>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a:extLst>
              <a:ext uri="{FF2B5EF4-FFF2-40B4-BE49-F238E27FC236}">
                <a16:creationId xmlns:a16="http://schemas.microsoft.com/office/drawing/2014/main" id="{C63FB986-8CF9-4A4C-8BC5-A4A12D4E0E1E}"/>
              </a:ext>
            </a:extLst>
          </p:cNvPr>
          <p:cNvSpPr/>
          <p:nvPr/>
        </p:nvSpPr>
        <p:spPr>
          <a:xfrm>
            <a:off x="3447264" y="4039926"/>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a:extLst>
              <a:ext uri="{FF2B5EF4-FFF2-40B4-BE49-F238E27FC236}">
                <a16:creationId xmlns:a16="http://schemas.microsoft.com/office/drawing/2014/main" id="{BF752394-F3CF-4E43-A549-2A87F7F032B2}"/>
              </a:ext>
            </a:extLst>
          </p:cNvPr>
          <p:cNvSpPr/>
          <p:nvPr/>
        </p:nvSpPr>
        <p:spPr>
          <a:xfrm>
            <a:off x="3449908" y="455956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505269CF-B519-D246-B6EF-48760CF92CC3}"/>
              </a:ext>
            </a:extLst>
          </p:cNvPr>
          <p:cNvSpPr/>
          <p:nvPr/>
        </p:nvSpPr>
        <p:spPr>
          <a:xfrm>
            <a:off x="7107508" y="427170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Arrow 11">
            <a:extLst>
              <a:ext uri="{FF2B5EF4-FFF2-40B4-BE49-F238E27FC236}">
                <a16:creationId xmlns:a16="http://schemas.microsoft.com/office/drawing/2014/main" id="{DB97A8AF-D2CB-B44B-BFE4-0F3B9109CA74}"/>
              </a:ext>
            </a:extLst>
          </p:cNvPr>
          <p:cNvSpPr/>
          <p:nvPr/>
        </p:nvSpPr>
        <p:spPr>
          <a:xfrm>
            <a:off x="7124444" y="2663035"/>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32C3B7E-5D0C-CF40-9287-C4EB2156EC02}"/>
              </a:ext>
            </a:extLst>
          </p:cNvPr>
          <p:cNvSpPr txBox="1"/>
          <p:nvPr/>
        </p:nvSpPr>
        <p:spPr>
          <a:xfrm>
            <a:off x="2463042" y="2250309"/>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14" name="TextBox 13">
            <a:extLst>
              <a:ext uri="{FF2B5EF4-FFF2-40B4-BE49-F238E27FC236}">
                <a16:creationId xmlns:a16="http://schemas.microsoft.com/office/drawing/2014/main" id="{808EB654-8229-FF4B-9C80-AB100C527493}"/>
              </a:ext>
            </a:extLst>
          </p:cNvPr>
          <p:cNvSpPr txBox="1"/>
          <p:nvPr/>
        </p:nvSpPr>
        <p:spPr>
          <a:xfrm>
            <a:off x="8361959" y="2637118"/>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5" name="TextBox 14">
            <a:extLst>
              <a:ext uri="{FF2B5EF4-FFF2-40B4-BE49-F238E27FC236}">
                <a16:creationId xmlns:a16="http://schemas.microsoft.com/office/drawing/2014/main" id="{FBCB762C-A43F-3E41-9040-0D0A4D30BDE0}"/>
              </a:ext>
            </a:extLst>
          </p:cNvPr>
          <p:cNvSpPr txBox="1"/>
          <p:nvPr/>
        </p:nvSpPr>
        <p:spPr>
          <a:xfrm>
            <a:off x="2533858" y="2839800"/>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6" name="TextBox 15">
            <a:extLst>
              <a:ext uri="{FF2B5EF4-FFF2-40B4-BE49-F238E27FC236}">
                <a16:creationId xmlns:a16="http://schemas.microsoft.com/office/drawing/2014/main" id="{899DED38-2419-3348-A058-C95399B39F3C}"/>
              </a:ext>
            </a:extLst>
          </p:cNvPr>
          <p:cNvSpPr txBox="1"/>
          <p:nvPr/>
        </p:nvSpPr>
        <p:spPr>
          <a:xfrm>
            <a:off x="2606746" y="4039123"/>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7" name="TextBox 16">
            <a:extLst>
              <a:ext uri="{FF2B5EF4-FFF2-40B4-BE49-F238E27FC236}">
                <a16:creationId xmlns:a16="http://schemas.microsoft.com/office/drawing/2014/main" id="{804FEA2C-D80D-6946-B702-3EB068F5D6DE}"/>
              </a:ext>
            </a:extLst>
          </p:cNvPr>
          <p:cNvSpPr txBox="1"/>
          <p:nvPr/>
        </p:nvSpPr>
        <p:spPr>
          <a:xfrm>
            <a:off x="2267784" y="4529937"/>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8" name="TextBox 17">
            <a:extLst>
              <a:ext uri="{FF2B5EF4-FFF2-40B4-BE49-F238E27FC236}">
                <a16:creationId xmlns:a16="http://schemas.microsoft.com/office/drawing/2014/main" id="{7309BC8E-A6A6-BA4B-B368-38C9E6B0E2F1}"/>
              </a:ext>
            </a:extLst>
          </p:cNvPr>
          <p:cNvSpPr txBox="1"/>
          <p:nvPr/>
        </p:nvSpPr>
        <p:spPr>
          <a:xfrm>
            <a:off x="5213133" y="27750"/>
            <a:ext cx="69788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machine learning, the ‘machine’ is presented with examples relevant to the task and needs to figure out the rules.</a:t>
            </a:r>
          </a:p>
        </p:txBody>
      </p:sp>
      <p:sp>
        <p:nvSpPr>
          <p:cNvPr id="19" name="TextBox 18">
            <a:extLst>
              <a:ext uri="{FF2B5EF4-FFF2-40B4-BE49-F238E27FC236}">
                <a16:creationId xmlns:a16="http://schemas.microsoft.com/office/drawing/2014/main" id="{9E93F8C9-A65A-4F45-9EB3-5C8ED3AF5173}"/>
              </a:ext>
            </a:extLst>
          </p:cNvPr>
          <p:cNvSpPr txBox="1"/>
          <p:nvPr/>
        </p:nvSpPr>
        <p:spPr>
          <a:xfrm>
            <a:off x="8331774" y="4258437"/>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Tree>
    <p:extLst>
      <p:ext uri="{BB962C8B-B14F-4D97-AF65-F5344CB8AC3E}">
        <p14:creationId xmlns:p14="http://schemas.microsoft.com/office/powerpoint/2010/main" val="1468759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CD63-CC78-054E-84A4-AD58FCB4D736}"/>
              </a:ext>
            </a:extLst>
          </p:cNvPr>
          <p:cNvSpPr>
            <a:spLocks noGrp="1"/>
          </p:cNvSpPr>
          <p:nvPr>
            <p:ph type="title"/>
          </p:nvPr>
        </p:nvSpPr>
        <p:spPr>
          <a:xfrm>
            <a:off x="243289" y="143562"/>
            <a:ext cx="10515600" cy="556546"/>
          </a:xfrm>
        </p:spPr>
        <p:txBody>
          <a:bodyPr>
            <a:normAutofit fontScale="90000"/>
          </a:bodyPr>
          <a:lstStyle/>
          <a:p>
            <a:r>
              <a:rPr lang="en-US" dirty="0"/>
              <a:t>Elementary algorithm</a:t>
            </a:r>
            <a:endParaRPr lang="en-US" i="1" dirty="0"/>
          </a:p>
        </p:txBody>
      </p:sp>
      <p:pic>
        <p:nvPicPr>
          <p:cNvPr id="5" name="Picture 4">
            <a:extLst>
              <a:ext uri="{FF2B5EF4-FFF2-40B4-BE49-F238E27FC236}">
                <a16:creationId xmlns:a16="http://schemas.microsoft.com/office/drawing/2014/main" id="{676C4C75-743B-0D4F-9CFA-91711AC884F4}"/>
              </a:ext>
            </a:extLst>
          </p:cNvPr>
          <p:cNvPicPr>
            <a:picLocks noChangeAspect="1"/>
          </p:cNvPicPr>
          <p:nvPr/>
        </p:nvPicPr>
        <p:blipFill rotWithShape="1">
          <a:blip r:embed="rId3"/>
          <a:srcRect l="3125" t="17601" r="2969" b="12273"/>
          <a:stretch/>
        </p:blipFill>
        <p:spPr>
          <a:xfrm>
            <a:off x="480152" y="1630401"/>
            <a:ext cx="11449050" cy="383467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EC11B43-CE02-5F40-973A-30C537CB0224}"/>
                  </a:ext>
                </a:extLst>
              </p:cNvPr>
              <p:cNvSpPr txBox="1"/>
              <p:nvPr/>
            </p:nvSpPr>
            <p:spPr>
              <a:xfrm>
                <a:off x="8523718" y="5326576"/>
                <a:ext cx="340548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𝑃𝑤</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𝑋</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&lt;0</m:t>
                          </m:r>
                        </m:e>
                      </m:d>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𝑃𝑏</m:t>
                      </m:r>
                      <m:r>
                        <a:rPr kumimoji="0" lang="nl-NL"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nl-NL"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𝑋</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&gt;0</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6" name="TextBox 5">
                <a:extLst>
                  <a:ext uri="{FF2B5EF4-FFF2-40B4-BE49-F238E27FC236}">
                    <a16:creationId xmlns:a16="http://schemas.microsoft.com/office/drawing/2014/main" id="{8EC11B43-CE02-5F40-973A-30C537CB0224}"/>
                  </a:ext>
                </a:extLst>
              </p:cNvPr>
              <p:cNvSpPr txBox="1">
                <a:spLocks noRot="1" noChangeAspect="1" noMove="1" noResize="1" noEditPoints="1" noAdjustHandles="1" noChangeArrowheads="1" noChangeShapeType="1" noTextEdit="1"/>
              </p:cNvSpPr>
              <p:nvPr/>
            </p:nvSpPr>
            <p:spPr>
              <a:xfrm>
                <a:off x="8523718" y="5326576"/>
                <a:ext cx="3405484" cy="276999"/>
              </a:xfrm>
              <a:prstGeom prst="rect">
                <a:avLst/>
              </a:prstGeom>
              <a:blipFill>
                <a:blip r:embed="rId4"/>
                <a:stretch>
                  <a:fillRect l="-1487" t="-8696" b="-34783"/>
                </a:stretch>
              </a:blipFill>
            </p:spPr>
            <p:txBody>
              <a:bodyPr/>
              <a:lstStyle/>
              <a:p>
                <a:r>
                  <a:rPr lang="nl-NL">
                    <a:noFill/>
                  </a:rPr>
                  <a:t> </a:t>
                </a:r>
              </a:p>
            </p:txBody>
          </p:sp>
        </mc:Fallback>
      </mc:AlternateContent>
      <p:sp>
        <p:nvSpPr>
          <p:cNvPr id="7" name="TextBox 6">
            <a:extLst>
              <a:ext uri="{FF2B5EF4-FFF2-40B4-BE49-F238E27FC236}">
                <a16:creationId xmlns:a16="http://schemas.microsoft.com/office/drawing/2014/main" id="{34194227-9E0D-0E4D-B5F1-359A2B68F22C}"/>
              </a:ext>
            </a:extLst>
          </p:cNvPr>
          <p:cNvSpPr txBox="1"/>
          <p:nvPr/>
        </p:nvSpPr>
        <p:spPr>
          <a:xfrm>
            <a:off x="0" y="6550223"/>
            <a:ext cx="511774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Example adapted from Deep Learning with R, Cholet &amp; Allaire, 2019</a:t>
            </a:r>
          </a:p>
        </p:txBody>
      </p:sp>
      <p:sp>
        <p:nvSpPr>
          <p:cNvPr id="4" name="TextBox 3">
            <a:extLst>
              <a:ext uri="{FF2B5EF4-FFF2-40B4-BE49-F238E27FC236}">
                <a16:creationId xmlns:a16="http://schemas.microsoft.com/office/drawing/2014/main" id="{0DAC22AE-0C59-F74C-AB7A-0C032389F198}"/>
              </a:ext>
            </a:extLst>
          </p:cNvPr>
          <p:cNvSpPr txBox="1"/>
          <p:nvPr/>
        </p:nvSpPr>
        <p:spPr>
          <a:xfrm>
            <a:off x="881349" y="1156771"/>
            <a:ext cx="67826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Construct an algorithm that can classify a dot for class ‘white’ or ‘black’</a:t>
            </a:r>
          </a:p>
        </p:txBody>
      </p:sp>
    </p:spTree>
    <p:extLst>
      <p:ext uri="{BB962C8B-B14F-4D97-AF65-F5344CB8AC3E}">
        <p14:creationId xmlns:p14="http://schemas.microsoft.com/office/powerpoint/2010/main" val="372185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9993-C837-6646-BF21-B1DE00FF3078}"/>
              </a:ext>
            </a:extLst>
          </p:cNvPr>
          <p:cNvSpPr>
            <a:spLocks noGrp="1"/>
          </p:cNvSpPr>
          <p:nvPr>
            <p:ph type="title"/>
          </p:nvPr>
        </p:nvSpPr>
        <p:spPr>
          <a:xfrm>
            <a:off x="170028" y="142731"/>
            <a:ext cx="10515600" cy="556546"/>
          </a:xfrm>
        </p:spPr>
        <p:txBody>
          <a:bodyPr>
            <a:normAutofit fontScale="90000"/>
          </a:bodyPr>
          <a:lstStyle/>
          <a:p>
            <a:r>
              <a:rPr lang="en-US" dirty="0"/>
              <a:t>What do we need for machine learning?</a:t>
            </a:r>
          </a:p>
        </p:txBody>
      </p:sp>
      <p:sp>
        <p:nvSpPr>
          <p:cNvPr id="3" name="Text Placeholder 2">
            <a:extLst>
              <a:ext uri="{FF2B5EF4-FFF2-40B4-BE49-F238E27FC236}">
                <a16:creationId xmlns:a16="http://schemas.microsoft.com/office/drawing/2014/main" id="{4872AE69-F88F-A344-8D54-A2C50B1B7A94}"/>
              </a:ext>
            </a:extLst>
          </p:cNvPr>
          <p:cNvSpPr>
            <a:spLocks noGrp="1"/>
          </p:cNvSpPr>
          <p:nvPr>
            <p:ph type="body" sz="quarter" idx="11"/>
          </p:nvPr>
        </p:nvSpPr>
        <p:spPr>
          <a:xfrm>
            <a:off x="4514917" y="2086641"/>
            <a:ext cx="859690" cy="362166"/>
          </a:xfrm>
        </p:spPr>
        <p:txBody>
          <a:bodyPr>
            <a:normAutofit fontScale="77500" lnSpcReduction="20000"/>
          </a:bodyPr>
          <a:lstStyle/>
          <a:p>
            <a:endParaRPr lang="en-US" dirty="0"/>
          </a:p>
        </p:txBody>
      </p:sp>
      <p:sp>
        <p:nvSpPr>
          <p:cNvPr id="4" name="Rounded Rectangle 3">
            <a:extLst>
              <a:ext uri="{FF2B5EF4-FFF2-40B4-BE49-F238E27FC236}">
                <a16:creationId xmlns:a16="http://schemas.microsoft.com/office/drawing/2014/main" id="{17CC12A4-E5DA-4243-89F7-B3B38700E12B}"/>
              </a:ext>
            </a:extLst>
          </p:cNvPr>
          <p:cNvSpPr/>
          <p:nvPr/>
        </p:nvSpPr>
        <p:spPr>
          <a:xfrm>
            <a:off x="3868674" y="1984126"/>
            <a:ext cx="3540444" cy="24452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a:extLst>
              <a:ext uri="{FF2B5EF4-FFF2-40B4-BE49-F238E27FC236}">
                <a16:creationId xmlns:a16="http://schemas.microsoft.com/office/drawing/2014/main" id="{19C396D7-BD75-684D-A281-243958171A19}"/>
              </a:ext>
            </a:extLst>
          </p:cNvPr>
          <p:cNvSpPr/>
          <p:nvPr/>
        </p:nvSpPr>
        <p:spPr>
          <a:xfrm>
            <a:off x="2446731" y="2298877"/>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Arrow 5">
            <a:extLst>
              <a:ext uri="{FF2B5EF4-FFF2-40B4-BE49-F238E27FC236}">
                <a16:creationId xmlns:a16="http://schemas.microsoft.com/office/drawing/2014/main" id="{1AB083CE-0CE4-EC4E-AE80-FE98B07FB20C}"/>
              </a:ext>
            </a:extLst>
          </p:cNvPr>
          <p:cNvSpPr/>
          <p:nvPr/>
        </p:nvSpPr>
        <p:spPr>
          <a:xfrm>
            <a:off x="2446731" y="368824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ight Arrow 6">
            <a:extLst>
              <a:ext uri="{FF2B5EF4-FFF2-40B4-BE49-F238E27FC236}">
                <a16:creationId xmlns:a16="http://schemas.microsoft.com/office/drawing/2014/main" id="{7F61113D-5D8E-B340-8FCF-D823388C2D52}"/>
              </a:ext>
            </a:extLst>
          </p:cNvPr>
          <p:cNvSpPr/>
          <p:nvPr/>
        </p:nvSpPr>
        <p:spPr>
          <a:xfrm rot="20135189">
            <a:off x="7515886" y="194569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9825965-8F91-7C47-AA4C-D6C999F0869E}"/>
              </a:ext>
            </a:extLst>
          </p:cNvPr>
          <p:cNvSpPr txBox="1"/>
          <p:nvPr/>
        </p:nvSpPr>
        <p:spPr>
          <a:xfrm>
            <a:off x="8837045" y="1062555"/>
            <a:ext cx="179211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pictures that contain much green</a:t>
            </a:r>
          </a:p>
        </p:txBody>
      </p:sp>
      <p:sp>
        <p:nvSpPr>
          <p:cNvPr id="9" name="Right Arrow 8">
            <a:extLst>
              <a:ext uri="{FF2B5EF4-FFF2-40B4-BE49-F238E27FC236}">
                <a16:creationId xmlns:a16="http://schemas.microsoft.com/office/drawing/2014/main" id="{CA99169F-0029-8A44-95A9-25B3E51EE1B9}"/>
              </a:ext>
            </a:extLst>
          </p:cNvPr>
          <p:cNvSpPr/>
          <p:nvPr/>
        </p:nvSpPr>
        <p:spPr>
          <a:xfrm rot="20364312">
            <a:off x="4942231" y="2255306"/>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27F61A1-EA5E-7747-8FFF-2A27B8B1BED2}"/>
              </a:ext>
            </a:extLst>
          </p:cNvPr>
          <p:cNvSpPr txBox="1"/>
          <p:nvPr/>
        </p:nvSpPr>
        <p:spPr>
          <a:xfrm>
            <a:off x="2379828" y="1622232"/>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algorithm</a:t>
            </a:r>
          </a:p>
        </p:txBody>
      </p:sp>
      <p:pic>
        <p:nvPicPr>
          <p:cNvPr id="15" name="Graphic 14" descr="Images with solid fill">
            <a:extLst>
              <a:ext uri="{FF2B5EF4-FFF2-40B4-BE49-F238E27FC236}">
                <a16:creationId xmlns:a16="http://schemas.microsoft.com/office/drawing/2014/main" id="{A1A961D2-64DA-AC42-9F9F-C12E43BD25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9581" y="2147594"/>
            <a:ext cx="914400" cy="914400"/>
          </a:xfrm>
          <a:prstGeom prst="rect">
            <a:avLst/>
          </a:prstGeom>
        </p:spPr>
      </p:pic>
      <p:sp>
        <p:nvSpPr>
          <p:cNvPr id="16" name="Right Arrow 15">
            <a:extLst>
              <a:ext uri="{FF2B5EF4-FFF2-40B4-BE49-F238E27FC236}">
                <a16:creationId xmlns:a16="http://schemas.microsoft.com/office/drawing/2014/main" id="{121D832C-236B-C744-8FD3-6577D1A4E492}"/>
              </a:ext>
            </a:extLst>
          </p:cNvPr>
          <p:cNvSpPr/>
          <p:nvPr/>
        </p:nvSpPr>
        <p:spPr>
          <a:xfrm rot="1562334">
            <a:off x="4940604" y="2567552"/>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Images with solid fill">
            <a:extLst>
              <a:ext uri="{FF2B5EF4-FFF2-40B4-BE49-F238E27FC236}">
                <a16:creationId xmlns:a16="http://schemas.microsoft.com/office/drawing/2014/main" id="{A18DE5B1-0E40-6D47-A9EE-0B453A31B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510" y="1597846"/>
            <a:ext cx="1562552" cy="1562552"/>
          </a:xfrm>
          <a:prstGeom prst="rect">
            <a:avLst/>
          </a:prstGeom>
        </p:spPr>
      </p:pic>
      <p:pic>
        <p:nvPicPr>
          <p:cNvPr id="25602" name="Picture 2" descr="RGB color model | HiSoUR - Hi So You Are">
            <a:extLst>
              <a:ext uri="{FF2B5EF4-FFF2-40B4-BE49-F238E27FC236}">
                <a16:creationId xmlns:a16="http://schemas.microsoft.com/office/drawing/2014/main" id="{7D7DF5E0-FFDE-E841-B401-7388CFDCD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288" y="1984126"/>
            <a:ext cx="619539" cy="61953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SV (kleurruimte) - Wikipedia">
            <a:extLst>
              <a:ext uri="{FF2B5EF4-FFF2-40B4-BE49-F238E27FC236}">
                <a16:creationId xmlns:a16="http://schemas.microsoft.com/office/drawing/2014/main" id="{43BD2F43-FF17-7546-BA08-95589227C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716" y="2655790"/>
            <a:ext cx="684111" cy="5130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7157516-FC43-FD44-A7F2-37D0B0F1CEE4}"/>
              </a:ext>
            </a:extLst>
          </p:cNvPr>
          <p:cNvPicPr>
            <a:picLocks noChangeAspect="1"/>
          </p:cNvPicPr>
          <p:nvPr/>
        </p:nvPicPr>
        <p:blipFill rotWithShape="1">
          <a:blip r:embed="rId8"/>
          <a:srcRect l="34214" t="3773" r="29899" b="4965"/>
          <a:stretch/>
        </p:blipFill>
        <p:spPr>
          <a:xfrm>
            <a:off x="782808" y="3193295"/>
            <a:ext cx="1466055" cy="1770406"/>
          </a:xfrm>
          <a:prstGeom prst="rect">
            <a:avLst/>
          </a:prstGeom>
        </p:spPr>
      </p:pic>
      <p:sp>
        <p:nvSpPr>
          <p:cNvPr id="21" name="Right Arrow 20">
            <a:extLst>
              <a:ext uri="{FF2B5EF4-FFF2-40B4-BE49-F238E27FC236}">
                <a16:creationId xmlns:a16="http://schemas.microsoft.com/office/drawing/2014/main" id="{642B8AD2-8641-8A41-B9D8-0F20A27A6478}"/>
              </a:ext>
            </a:extLst>
          </p:cNvPr>
          <p:cNvSpPr/>
          <p:nvPr/>
        </p:nvSpPr>
        <p:spPr>
          <a:xfrm rot="1400051">
            <a:off x="7546876" y="25133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163E6BF2-95CA-8F4D-800A-2A0A67233F79}"/>
              </a:ext>
            </a:extLst>
          </p:cNvPr>
          <p:cNvSpPr txBox="1"/>
          <p:nvPr/>
        </p:nvSpPr>
        <p:spPr>
          <a:xfrm>
            <a:off x="8733954" y="2448807"/>
            <a:ext cx="314922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Optimize the amount of saturation for the input picture</a:t>
            </a:r>
          </a:p>
        </p:txBody>
      </p:sp>
      <p:sp>
        <p:nvSpPr>
          <p:cNvPr id="19" name="TextBox 18">
            <a:extLst>
              <a:ext uri="{FF2B5EF4-FFF2-40B4-BE49-F238E27FC236}">
                <a16:creationId xmlns:a16="http://schemas.microsoft.com/office/drawing/2014/main" id="{C76821F3-2386-4242-AE15-D2701A951520}"/>
              </a:ext>
            </a:extLst>
          </p:cNvPr>
          <p:cNvSpPr txBox="1"/>
          <p:nvPr/>
        </p:nvSpPr>
        <p:spPr>
          <a:xfrm>
            <a:off x="6377921" y="2750765"/>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HSV</a:t>
            </a:r>
          </a:p>
        </p:txBody>
      </p:sp>
      <p:sp>
        <p:nvSpPr>
          <p:cNvPr id="24" name="TextBox 23">
            <a:extLst>
              <a:ext uri="{FF2B5EF4-FFF2-40B4-BE49-F238E27FC236}">
                <a16:creationId xmlns:a16="http://schemas.microsoft.com/office/drawing/2014/main" id="{79AEE14C-1904-2D4F-B0D6-76344C863BCF}"/>
              </a:ext>
            </a:extLst>
          </p:cNvPr>
          <p:cNvSpPr txBox="1"/>
          <p:nvPr/>
        </p:nvSpPr>
        <p:spPr>
          <a:xfrm>
            <a:off x="6369789" y="2162459"/>
            <a:ext cx="578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RGB</a:t>
            </a:r>
          </a:p>
        </p:txBody>
      </p:sp>
      <p:sp>
        <p:nvSpPr>
          <p:cNvPr id="25" name="Right Arrow 24">
            <a:extLst>
              <a:ext uri="{FF2B5EF4-FFF2-40B4-BE49-F238E27FC236}">
                <a16:creationId xmlns:a16="http://schemas.microsoft.com/office/drawing/2014/main" id="{D43720ED-B518-8B4A-8B86-0208B721CBE8}"/>
              </a:ext>
            </a:extLst>
          </p:cNvPr>
          <p:cNvSpPr/>
          <p:nvPr/>
        </p:nvSpPr>
        <p:spPr>
          <a:xfrm>
            <a:off x="7555865" y="365754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FB65DFE7-9883-2447-B031-99ECD097EBF8}"/>
              </a:ext>
            </a:extLst>
          </p:cNvPr>
          <p:cNvSpPr txBox="1"/>
          <p:nvPr/>
        </p:nvSpPr>
        <p:spPr>
          <a:xfrm>
            <a:off x="8806764" y="3593674"/>
            <a:ext cx="26512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Based on coordinates,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 color is our point?</a:t>
            </a:r>
          </a:p>
        </p:txBody>
      </p:sp>
      <p:sp>
        <p:nvSpPr>
          <p:cNvPr id="27" name="Right Arrow 26">
            <a:extLst>
              <a:ext uri="{FF2B5EF4-FFF2-40B4-BE49-F238E27FC236}">
                <a16:creationId xmlns:a16="http://schemas.microsoft.com/office/drawing/2014/main" id="{92EE7A92-E4C1-2541-8DD7-97A1230793C1}"/>
              </a:ext>
            </a:extLst>
          </p:cNvPr>
          <p:cNvSpPr/>
          <p:nvPr/>
        </p:nvSpPr>
        <p:spPr>
          <a:xfrm>
            <a:off x="4335136" y="3109346"/>
            <a:ext cx="2831578" cy="159547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is the data represented to answer the output question? </a:t>
            </a:r>
          </a:p>
        </p:txBody>
      </p:sp>
      <p:sp>
        <p:nvSpPr>
          <p:cNvPr id="28" name="TextBox 27">
            <a:extLst>
              <a:ext uri="{FF2B5EF4-FFF2-40B4-BE49-F238E27FC236}">
                <a16:creationId xmlns:a16="http://schemas.microsoft.com/office/drawing/2014/main" id="{31A8F808-CE2F-DC40-A9A9-D21367E7AB59}"/>
              </a:ext>
            </a:extLst>
          </p:cNvPr>
          <p:cNvSpPr txBox="1"/>
          <p:nvPr/>
        </p:nvSpPr>
        <p:spPr>
          <a:xfrm>
            <a:off x="113380" y="6395370"/>
            <a:ext cx="6497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adapted from Deep Learning with R, Cholet &amp; Allaire, 2019</a:t>
            </a:r>
          </a:p>
        </p:txBody>
      </p:sp>
      <p:pic>
        <p:nvPicPr>
          <p:cNvPr id="29" name="Graphic 28" descr="Images with solid fill">
            <a:extLst>
              <a:ext uri="{FF2B5EF4-FFF2-40B4-BE49-F238E27FC236}">
                <a16:creationId xmlns:a16="http://schemas.microsoft.com/office/drawing/2014/main" id="{AD0F1B21-18B3-0545-A29F-4F5AA85E6B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644" y="1165031"/>
            <a:ext cx="1562552" cy="1562552"/>
          </a:xfrm>
          <a:prstGeom prst="rect">
            <a:avLst/>
          </a:prstGeom>
        </p:spPr>
      </p:pic>
      <p:sp>
        <p:nvSpPr>
          <p:cNvPr id="10" name="Bent Arrow 9">
            <a:extLst>
              <a:ext uri="{FF2B5EF4-FFF2-40B4-BE49-F238E27FC236}">
                <a16:creationId xmlns:a16="http://schemas.microsoft.com/office/drawing/2014/main" id="{A37DB11E-95D9-834C-98DB-BF5B4C0690FF}"/>
              </a:ext>
            </a:extLst>
          </p:cNvPr>
          <p:cNvSpPr/>
          <p:nvPr/>
        </p:nvSpPr>
        <p:spPr>
          <a:xfrm flipH="1" flipV="1">
            <a:off x="2611182" y="4376703"/>
            <a:ext cx="7017559" cy="9027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A65E8A0-4813-1D45-8ED6-89AE9BDD1FD1}"/>
              </a:ext>
            </a:extLst>
          </p:cNvPr>
          <p:cNvSpPr txBox="1"/>
          <p:nvPr/>
        </p:nvSpPr>
        <p:spPr>
          <a:xfrm>
            <a:off x="770046" y="4910308"/>
            <a:ext cx="1466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DATA</a:t>
            </a:r>
          </a:p>
        </p:txBody>
      </p:sp>
      <p:sp>
        <p:nvSpPr>
          <p:cNvPr id="30" name="TextBox 29">
            <a:extLst>
              <a:ext uri="{FF2B5EF4-FFF2-40B4-BE49-F238E27FC236}">
                <a16:creationId xmlns:a16="http://schemas.microsoft.com/office/drawing/2014/main" id="{8C7B7E33-6E1E-9140-B821-9C7BCB2D349F}"/>
              </a:ext>
            </a:extLst>
          </p:cNvPr>
          <p:cNvSpPr txBox="1"/>
          <p:nvPr/>
        </p:nvSpPr>
        <p:spPr>
          <a:xfrm>
            <a:off x="2977065" y="5251634"/>
            <a:ext cx="6147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A way to measure whether the algorithm is doing a good job</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ight Arrow 30">
            <a:extLst>
              <a:ext uri="{FF2B5EF4-FFF2-40B4-BE49-F238E27FC236}">
                <a16:creationId xmlns:a16="http://schemas.microsoft.com/office/drawing/2014/main" id="{B7C7BFAF-8FA1-3846-9319-4470A6B175AB}"/>
              </a:ext>
            </a:extLst>
          </p:cNvPr>
          <p:cNvSpPr/>
          <p:nvPr/>
        </p:nvSpPr>
        <p:spPr>
          <a:xfrm rot="16200000">
            <a:off x="4660315" y="4560394"/>
            <a:ext cx="56889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545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0E6-7F88-6E46-B598-000EEAAEBBCC}"/>
              </a:ext>
            </a:extLst>
          </p:cNvPr>
          <p:cNvSpPr>
            <a:spLocks noGrp="1"/>
          </p:cNvSpPr>
          <p:nvPr>
            <p:ph type="title"/>
          </p:nvPr>
        </p:nvSpPr>
        <p:spPr>
          <a:xfrm>
            <a:off x="220683" y="147699"/>
            <a:ext cx="10515600" cy="556546"/>
          </a:xfrm>
        </p:spPr>
        <p:txBody>
          <a:bodyPr>
            <a:normAutofit fontScale="90000"/>
          </a:bodyPr>
          <a:lstStyle/>
          <a:p>
            <a:r>
              <a:rPr lang="en-US" dirty="0"/>
              <a:t>Steps to build deep learning models</a:t>
            </a:r>
          </a:p>
        </p:txBody>
      </p:sp>
      <p:graphicFrame>
        <p:nvGraphicFramePr>
          <p:cNvPr id="3" name="Diagram 2">
            <a:extLst>
              <a:ext uri="{FF2B5EF4-FFF2-40B4-BE49-F238E27FC236}">
                <a16:creationId xmlns:a16="http://schemas.microsoft.com/office/drawing/2014/main" id="{0A3B37C8-1B08-EC44-BC15-CFE5258CB71F}"/>
              </a:ext>
            </a:extLst>
          </p:cNvPr>
          <p:cNvGraphicFramePr/>
          <p:nvPr>
            <p:extLst>
              <p:ext uri="{D42A27DB-BD31-4B8C-83A1-F6EECF244321}">
                <p14:modId xmlns:p14="http://schemas.microsoft.com/office/powerpoint/2010/main" val="298369104"/>
              </p:ext>
            </p:extLst>
          </p:nvPr>
        </p:nvGraphicFramePr>
        <p:xfrm>
          <a:off x="2475735" y="1037371"/>
          <a:ext cx="7240530" cy="4783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3955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2F8F8-9EC0-7447-BB6C-5AC0488D0781}"/>
              </a:ext>
            </a:extLst>
          </p:cNvPr>
          <p:cNvSpPr>
            <a:spLocks noGrp="1"/>
          </p:cNvSpPr>
          <p:nvPr>
            <p:ph type="title"/>
          </p:nvPr>
        </p:nvSpPr>
        <p:spPr>
          <a:xfrm>
            <a:off x="193706" y="96937"/>
            <a:ext cx="10515600" cy="556546"/>
          </a:xfrm>
        </p:spPr>
        <p:txBody>
          <a:bodyPr>
            <a:normAutofit fontScale="90000"/>
          </a:bodyPr>
          <a:lstStyle/>
          <a:p>
            <a:r>
              <a:rPr lang="en-US" dirty="0"/>
              <a:t>A minimal deep learning network</a:t>
            </a:r>
          </a:p>
        </p:txBody>
      </p:sp>
      <p:sp>
        <p:nvSpPr>
          <p:cNvPr id="4" name="TextBox 3">
            <a:extLst>
              <a:ext uri="{FF2B5EF4-FFF2-40B4-BE49-F238E27FC236}">
                <a16:creationId xmlns:a16="http://schemas.microsoft.com/office/drawing/2014/main" id="{3A085E9F-8361-944A-988F-FE98620F1A2F}"/>
              </a:ext>
            </a:extLst>
          </p:cNvPr>
          <p:cNvSpPr txBox="1"/>
          <p:nvPr/>
        </p:nvSpPr>
        <p:spPr>
          <a:xfrm>
            <a:off x="6486848" y="6516660"/>
            <a:ext cx="57051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Adapted from Deep Learning with R, Cholet &amp; Allaire, 2019</a:t>
            </a:r>
          </a:p>
        </p:txBody>
      </p:sp>
      <p:sp>
        <p:nvSpPr>
          <p:cNvPr id="5" name="Rounded Rectangle 4">
            <a:extLst>
              <a:ext uri="{FF2B5EF4-FFF2-40B4-BE49-F238E27FC236}">
                <a16:creationId xmlns:a16="http://schemas.microsoft.com/office/drawing/2014/main" id="{5BD82D56-1D85-594F-B2F4-93EC48649799}"/>
              </a:ext>
            </a:extLst>
          </p:cNvPr>
          <p:cNvSpPr/>
          <p:nvPr/>
        </p:nvSpPr>
        <p:spPr>
          <a:xfrm>
            <a:off x="4235989" y="2332543"/>
            <a:ext cx="297455" cy="1861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270D35F-65BF-9F4D-8FAA-B102DA2C2197}"/>
              </a:ext>
            </a:extLst>
          </p:cNvPr>
          <p:cNvSpPr txBox="1"/>
          <p:nvPr/>
        </p:nvSpPr>
        <p:spPr>
          <a:xfrm>
            <a:off x="3580555" y="1970188"/>
            <a:ext cx="315983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pitchFamily="2" charset="0"/>
                <a:ea typeface="+mn-ea"/>
                <a:cs typeface="+mn-cs"/>
              </a:rPr>
              <a:t>activation = “</a:t>
            </a:r>
            <a:r>
              <a:rPr kumimoji="0" lang="en-US" sz="1200" b="0" i="0" u="none" strike="noStrike" kern="1200" cap="none" spc="0" normalizeH="0" baseline="0" noProof="0" dirty="0" err="1">
                <a:ln>
                  <a:noFill/>
                </a:ln>
                <a:solidFill>
                  <a:prstClr val="black"/>
                </a:solidFill>
                <a:effectLst/>
                <a:uLnTx/>
                <a:uFillTx/>
                <a:latin typeface="Courier" pitchFamily="2" charset="0"/>
                <a:ea typeface="+mn-ea"/>
                <a:cs typeface="+mn-cs"/>
              </a:rPr>
              <a:t>relu</a:t>
            </a:r>
            <a:r>
              <a:rPr kumimoji="0" lang="en-US" sz="1200" b="0" i="0" u="none" strike="noStrike" kern="1200" cap="none" spc="0" normalizeH="0" baseline="0" noProof="0" dirty="0">
                <a:ln>
                  <a:noFill/>
                </a:ln>
                <a:solidFill>
                  <a:prstClr val="black"/>
                </a:solidFill>
                <a:effectLst/>
                <a:uLnTx/>
                <a:uFillTx/>
                <a:latin typeface="Courier" pitchFamily="2" charset="0"/>
                <a:ea typeface="+mn-ea"/>
                <a:cs typeface="+mn-cs"/>
              </a:rPr>
              <a:t>”, units = 256</a:t>
            </a:r>
          </a:p>
        </p:txBody>
      </p:sp>
      <p:sp>
        <p:nvSpPr>
          <p:cNvPr id="11" name="Rounded Rectangle 10">
            <a:extLst>
              <a:ext uri="{FF2B5EF4-FFF2-40B4-BE49-F238E27FC236}">
                <a16:creationId xmlns:a16="http://schemas.microsoft.com/office/drawing/2014/main" id="{2B48E5DC-E496-8040-B3F6-24E3D0367373}"/>
              </a:ext>
            </a:extLst>
          </p:cNvPr>
          <p:cNvSpPr/>
          <p:nvPr/>
        </p:nvSpPr>
        <p:spPr>
          <a:xfrm>
            <a:off x="7531876" y="2296030"/>
            <a:ext cx="297455" cy="1861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0C75671-F8D9-6C44-B9E7-C0016E2B9AAA}"/>
              </a:ext>
            </a:extLst>
          </p:cNvPr>
          <p:cNvSpPr txBox="1"/>
          <p:nvPr/>
        </p:nvSpPr>
        <p:spPr>
          <a:xfrm>
            <a:off x="4052211" y="4182667"/>
            <a:ext cx="7377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a:t>
            </a:r>
          </a:p>
        </p:txBody>
      </p:sp>
      <p:sp>
        <p:nvSpPr>
          <p:cNvPr id="14" name="TextBox 13">
            <a:extLst>
              <a:ext uri="{FF2B5EF4-FFF2-40B4-BE49-F238E27FC236}">
                <a16:creationId xmlns:a16="http://schemas.microsoft.com/office/drawing/2014/main" id="{636AB354-9FA7-FD44-83A3-5C432D3DAD58}"/>
              </a:ext>
            </a:extLst>
          </p:cNvPr>
          <p:cNvSpPr txBox="1"/>
          <p:nvPr/>
        </p:nvSpPr>
        <p:spPr>
          <a:xfrm>
            <a:off x="7287456" y="4177426"/>
            <a:ext cx="825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pic>
        <p:nvPicPr>
          <p:cNvPr id="20" name="Graphic 19" descr="Table with solid fill">
            <a:extLst>
              <a:ext uri="{FF2B5EF4-FFF2-40B4-BE49-F238E27FC236}">
                <a16:creationId xmlns:a16="http://schemas.microsoft.com/office/drawing/2014/main" id="{888DDD87-CB78-2A42-8B65-7473AF5BD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082" y="2219908"/>
            <a:ext cx="2111560" cy="2111560"/>
          </a:xfrm>
          <a:prstGeom prst="rect">
            <a:avLst/>
          </a:prstGeom>
        </p:spPr>
      </p:pic>
      <p:pic>
        <p:nvPicPr>
          <p:cNvPr id="21" name="Graphic 20" descr="Table with solid fill">
            <a:extLst>
              <a:ext uri="{FF2B5EF4-FFF2-40B4-BE49-F238E27FC236}">
                <a16:creationId xmlns:a16="http://schemas.microsoft.com/office/drawing/2014/main" id="{E6EF36C4-F5A8-C149-ADBD-EC1B081A7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624" y="1327296"/>
            <a:ext cx="2074420" cy="2074420"/>
          </a:xfrm>
          <a:prstGeom prst="rect">
            <a:avLst/>
          </a:prstGeom>
        </p:spPr>
      </p:pic>
      <p:sp>
        <p:nvSpPr>
          <p:cNvPr id="22" name="TextBox 21">
            <a:extLst>
              <a:ext uri="{FF2B5EF4-FFF2-40B4-BE49-F238E27FC236}">
                <a16:creationId xmlns:a16="http://schemas.microsoft.com/office/drawing/2014/main" id="{F3C137A0-4446-414F-B6FB-4F8C7C2D6A06}"/>
              </a:ext>
            </a:extLst>
          </p:cNvPr>
          <p:cNvSpPr txBox="1"/>
          <p:nvPr/>
        </p:nvSpPr>
        <p:spPr>
          <a:xfrm>
            <a:off x="9189421" y="2324145"/>
            <a:ext cx="625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a:t>
            </a:r>
          </a:p>
        </p:txBody>
      </p:sp>
      <p:sp>
        <p:nvSpPr>
          <p:cNvPr id="23" name="Right Arrow 22">
            <a:extLst>
              <a:ext uri="{FF2B5EF4-FFF2-40B4-BE49-F238E27FC236}">
                <a16:creationId xmlns:a16="http://schemas.microsoft.com/office/drawing/2014/main" id="{35116BE0-3E47-D941-8535-DCA50022CE94}"/>
              </a:ext>
            </a:extLst>
          </p:cNvPr>
          <p:cNvSpPr/>
          <p:nvPr/>
        </p:nvSpPr>
        <p:spPr>
          <a:xfrm>
            <a:off x="3190127" y="3062832"/>
            <a:ext cx="835286" cy="429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ight Arrow 23">
            <a:extLst>
              <a:ext uri="{FF2B5EF4-FFF2-40B4-BE49-F238E27FC236}">
                <a16:creationId xmlns:a16="http://schemas.microsoft.com/office/drawing/2014/main" id="{774CD674-F86E-B343-A64C-9986C356C8A8}"/>
              </a:ext>
            </a:extLst>
          </p:cNvPr>
          <p:cNvSpPr/>
          <p:nvPr/>
        </p:nvSpPr>
        <p:spPr>
          <a:xfrm>
            <a:off x="8124340" y="3062832"/>
            <a:ext cx="835286" cy="429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CCCD290-D4EE-504E-9B43-41963D8C7D13}"/>
              </a:ext>
            </a:extLst>
          </p:cNvPr>
          <p:cNvSpPr txBox="1"/>
          <p:nvPr/>
        </p:nvSpPr>
        <p:spPr>
          <a:xfrm>
            <a:off x="9480036" y="2748585"/>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26" name="TextBox 25">
            <a:extLst>
              <a:ext uri="{FF2B5EF4-FFF2-40B4-BE49-F238E27FC236}">
                <a16:creationId xmlns:a16="http://schemas.microsoft.com/office/drawing/2014/main" id="{5405E883-0CEB-5340-8DD7-46FC87A073F3}"/>
              </a:ext>
            </a:extLst>
          </p:cNvPr>
          <p:cNvSpPr txBox="1"/>
          <p:nvPr/>
        </p:nvSpPr>
        <p:spPr>
          <a:xfrm>
            <a:off x="9480036" y="3091022"/>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27" name="TextBox 26">
            <a:extLst>
              <a:ext uri="{FF2B5EF4-FFF2-40B4-BE49-F238E27FC236}">
                <a16:creationId xmlns:a16="http://schemas.microsoft.com/office/drawing/2014/main" id="{8F6B1177-3FD7-6642-804B-D737231E12D0}"/>
              </a:ext>
            </a:extLst>
          </p:cNvPr>
          <p:cNvSpPr txBox="1"/>
          <p:nvPr/>
        </p:nvSpPr>
        <p:spPr>
          <a:xfrm>
            <a:off x="9502167" y="3433459"/>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pic>
        <p:nvPicPr>
          <p:cNvPr id="28" name="Graphic 27" descr="Table with solid fill">
            <a:extLst>
              <a:ext uri="{FF2B5EF4-FFF2-40B4-BE49-F238E27FC236}">
                <a16:creationId xmlns:a16="http://schemas.microsoft.com/office/drawing/2014/main" id="{660F0200-2F4F-EB44-B50B-B04D79AAE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624" y="3185031"/>
            <a:ext cx="2074420" cy="2074420"/>
          </a:xfrm>
          <a:prstGeom prst="rect">
            <a:avLst/>
          </a:prstGeom>
        </p:spPr>
      </p:pic>
      <p:sp>
        <p:nvSpPr>
          <p:cNvPr id="29" name="TextBox 28">
            <a:extLst>
              <a:ext uri="{FF2B5EF4-FFF2-40B4-BE49-F238E27FC236}">
                <a16:creationId xmlns:a16="http://schemas.microsoft.com/office/drawing/2014/main" id="{DC8E03B0-EC3F-A64F-A83C-9753E2AF9B34}"/>
              </a:ext>
            </a:extLst>
          </p:cNvPr>
          <p:cNvSpPr txBox="1"/>
          <p:nvPr/>
        </p:nvSpPr>
        <p:spPr>
          <a:xfrm>
            <a:off x="1298161" y="3679584"/>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30" name="TextBox 29">
            <a:extLst>
              <a:ext uri="{FF2B5EF4-FFF2-40B4-BE49-F238E27FC236}">
                <a16:creationId xmlns:a16="http://schemas.microsoft.com/office/drawing/2014/main" id="{E167B538-9369-A542-A730-2BE41EF8ADC3}"/>
              </a:ext>
            </a:extLst>
          </p:cNvPr>
          <p:cNvSpPr txBox="1"/>
          <p:nvPr/>
        </p:nvSpPr>
        <p:spPr>
          <a:xfrm>
            <a:off x="1320195" y="4022021"/>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31" name="TextBox 30">
            <a:extLst>
              <a:ext uri="{FF2B5EF4-FFF2-40B4-BE49-F238E27FC236}">
                <a16:creationId xmlns:a16="http://schemas.microsoft.com/office/drawing/2014/main" id="{CBD72510-DD50-664E-A329-9DA7B01B2510}"/>
              </a:ext>
            </a:extLst>
          </p:cNvPr>
          <p:cNvSpPr txBox="1"/>
          <p:nvPr/>
        </p:nvSpPr>
        <p:spPr>
          <a:xfrm>
            <a:off x="1320292" y="4364458"/>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33" name="TextBox 32">
            <a:extLst>
              <a:ext uri="{FF2B5EF4-FFF2-40B4-BE49-F238E27FC236}">
                <a16:creationId xmlns:a16="http://schemas.microsoft.com/office/drawing/2014/main" id="{60563637-2DE4-5742-B021-59AA40A564B9}"/>
              </a:ext>
            </a:extLst>
          </p:cNvPr>
          <p:cNvSpPr txBox="1"/>
          <p:nvPr/>
        </p:nvSpPr>
        <p:spPr>
          <a:xfrm>
            <a:off x="1836280" y="1459020"/>
            <a:ext cx="11112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 data</a:t>
            </a:r>
          </a:p>
        </p:txBody>
      </p:sp>
      <p:sp>
        <p:nvSpPr>
          <p:cNvPr id="34" name="TextBox 33">
            <a:extLst>
              <a:ext uri="{FF2B5EF4-FFF2-40B4-BE49-F238E27FC236}">
                <a16:creationId xmlns:a16="http://schemas.microsoft.com/office/drawing/2014/main" id="{C3186DE4-127B-534A-9E3C-A52A6E5DD9C5}"/>
              </a:ext>
            </a:extLst>
          </p:cNvPr>
          <p:cNvSpPr txBox="1"/>
          <p:nvPr/>
        </p:nvSpPr>
        <p:spPr>
          <a:xfrm>
            <a:off x="1923676" y="3307824"/>
            <a:ext cx="10238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 data</a:t>
            </a:r>
          </a:p>
        </p:txBody>
      </p:sp>
      <p:sp>
        <p:nvSpPr>
          <p:cNvPr id="35" name="Bent Arrow 34">
            <a:extLst>
              <a:ext uri="{FF2B5EF4-FFF2-40B4-BE49-F238E27FC236}">
                <a16:creationId xmlns:a16="http://schemas.microsoft.com/office/drawing/2014/main" id="{9ABAD69A-0A81-044E-8D5E-B47A73C5F8CA}"/>
              </a:ext>
            </a:extLst>
          </p:cNvPr>
          <p:cNvSpPr/>
          <p:nvPr/>
        </p:nvSpPr>
        <p:spPr>
          <a:xfrm flipH="1" flipV="1">
            <a:off x="3210953" y="4246039"/>
            <a:ext cx="7017559" cy="9027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Bent Arrow 35">
            <a:extLst>
              <a:ext uri="{FF2B5EF4-FFF2-40B4-BE49-F238E27FC236}">
                <a16:creationId xmlns:a16="http://schemas.microsoft.com/office/drawing/2014/main" id="{FAA028B2-3F9D-2242-8EE2-248E7E6854C8}"/>
              </a:ext>
            </a:extLst>
          </p:cNvPr>
          <p:cNvSpPr/>
          <p:nvPr/>
        </p:nvSpPr>
        <p:spPr>
          <a:xfrm flipH="1">
            <a:off x="3215743" y="1508183"/>
            <a:ext cx="7017559" cy="7974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0B273540-06D5-9C42-884A-480C45244853}"/>
              </a:ext>
            </a:extLst>
          </p:cNvPr>
          <p:cNvSpPr txBox="1"/>
          <p:nvPr/>
        </p:nvSpPr>
        <p:spPr>
          <a:xfrm>
            <a:off x="3210953" y="828375"/>
            <a:ext cx="74615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Learning efficiency / loss function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loss =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categorical_crossentropy</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GB" sz="1800" b="0" i="0" u="none" strike="noStrike" kern="1200" cap="none" spc="0" normalizeH="0" baseline="0" noProof="0" dirty="0">
                <a:ln>
                  <a:noFill/>
                </a:ln>
                <a:solidFill>
                  <a:prstClr val="black"/>
                </a:solidFill>
                <a:effectLst/>
                <a:uLnTx/>
                <a:uFillTx/>
                <a:latin typeface="Courier" pitchFamily="2" charset="0"/>
                <a:ea typeface="+mn-ea"/>
                <a:cs typeface="+mn-cs"/>
              </a:rPr>
              <a:t>optimizer = "</a:t>
            </a:r>
            <a:r>
              <a:rPr kumimoji="0" lang="en-GB" sz="1800" b="0" i="0" u="none" strike="noStrike" kern="1200" cap="none" spc="0" normalizeH="0" baseline="0" noProof="0" dirty="0" err="1">
                <a:ln>
                  <a:noFill/>
                </a:ln>
                <a:solidFill>
                  <a:prstClr val="black"/>
                </a:solidFill>
                <a:effectLst/>
                <a:uLnTx/>
                <a:uFillTx/>
                <a:latin typeface="Courier" pitchFamily="2" charset="0"/>
                <a:ea typeface="+mn-ea"/>
                <a:cs typeface="+mn-cs"/>
              </a:rPr>
              <a:t>rmsprop</a:t>
            </a:r>
            <a:r>
              <a:rPr kumimoji="0" lang="en-GB" sz="1800" b="0" i="0" u="none" strike="noStrike" kern="1200" cap="none" spc="0" normalizeH="0" baseline="0" noProof="0" dirty="0">
                <a:ln>
                  <a:noFill/>
                </a:ln>
                <a:solidFill>
                  <a:prstClr val="black"/>
                </a:solidFill>
                <a:effectLst/>
                <a:uLnTx/>
                <a:uFillTx/>
                <a:latin typeface="Courier" pitchFamily="2" charset="0"/>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8" name="TextBox 37">
            <a:extLst>
              <a:ext uri="{FF2B5EF4-FFF2-40B4-BE49-F238E27FC236}">
                <a16:creationId xmlns:a16="http://schemas.microsoft.com/office/drawing/2014/main" id="{146BD2C1-8308-6D45-9B01-A893D0765024}"/>
              </a:ext>
            </a:extLst>
          </p:cNvPr>
          <p:cNvSpPr txBox="1"/>
          <p:nvPr/>
        </p:nvSpPr>
        <p:spPr>
          <a:xfrm>
            <a:off x="5247186" y="5072876"/>
            <a:ext cx="49240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validation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metrics  = “accuracy”)</a:t>
            </a:r>
          </a:p>
        </p:txBody>
      </p:sp>
      <p:sp>
        <p:nvSpPr>
          <p:cNvPr id="39" name="Text Placeholder 2">
            <a:extLst>
              <a:ext uri="{FF2B5EF4-FFF2-40B4-BE49-F238E27FC236}">
                <a16:creationId xmlns:a16="http://schemas.microsoft.com/office/drawing/2014/main" id="{8C5CC74C-04D8-0B42-9F20-32DB897734D8}"/>
              </a:ext>
            </a:extLst>
          </p:cNvPr>
          <p:cNvSpPr>
            <a:spLocks noGrp="1"/>
          </p:cNvSpPr>
          <p:nvPr>
            <p:ph type="body" sz="quarter" idx="11"/>
          </p:nvPr>
        </p:nvSpPr>
        <p:spPr>
          <a:xfrm>
            <a:off x="171282" y="5123149"/>
            <a:ext cx="5075903" cy="1932134"/>
          </a:xfrm>
        </p:spPr>
        <p:txBody>
          <a:bodyPr>
            <a:normAutofit/>
          </a:bodyPr>
          <a:lstStyle/>
          <a:p>
            <a:r>
              <a:rPr lang="en-GB" sz="1600" b="1" dirty="0"/>
              <a:t>In machine learning, </a:t>
            </a:r>
          </a:p>
          <a:p>
            <a:r>
              <a:rPr lang="en-GB" sz="1600" b="1" dirty="0"/>
              <a:t>a </a:t>
            </a:r>
            <a:r>
              <a:rPr lang="en-GB" sz="1600" b="1" i="1" dirty="0"/>
              <a:t>category</a:t>
            </a:r>
            <a:r>
              <a:rPr lang="en-GB" sz="1600" b="1" dirty="0"/>
              <a:t> in a classification problem is called a </a:t>
            </a:r>
            <a:r>
              <a:rPr lang="en-GB" sz="1600" b="1" i="1" dirty="0"/>
              <a:t>class</a:t>
            </a:r>
            <a:r>
              <a:rPr lang="en-GB" sz="1600" b="1" dirty="0"/>
              <a:t>. </a:t>
            </a:r>
          </a:p>
          <a:p>
            <a:r>
              <a:rPr lang="en-GB" sz="1600" b="1" dirty="0"/>
              <a:t>Data points are called </a:t>
            </a:r>
            <a:r>
              <a:rPr lang="en-GB" sz="1600" b="1" i="1" dirty="0"/>
              <a:t>samples</a:t>
            </a:r>
            <a:r>
              <a:rPr lang="en-GB" sz="1600" b="1" dirty="0"/>
              <a:t>. </a:t>
            </a:r>
          </a:p>
          <a:p>
            <a:r>
              <a:rPr lang="en-GB" sz="1600" b="1" dirty="0"/>
              <a:t>The class associated with a specific sample is called a </a:t>
            </a:r>
            <a:r>
              <a:rPr lang="en-GB" sz="1600" b="1" i="1" dirty="0"/>
              <a:t>label</a:t>
            </a:r>
            <a:r>
              <a:rPr lang="en-GB" sz="1600" b="1" dirty="0"/>
              <a:t>. </a:t>
            </a:r>
          </a:p>
          <a:p>
            <a:endParaRPr lang="en-US" sz="1600" b="1" dirty="0"/>
          </a:p>
        </p:txBody>
      </p:sp>
      <p:sp>
        <p:nvSpPr>
          <p:cNvPr id="40" name="TextBox 39">
            <a:extLst>
              <a:ext uri="{FF2B5EF4-FFF2-40B4-BE49-F238E27FC236}">
                <a16:creationId xmlns:a16="http://schemas.microsoft.com/office/drawing/2014/main" id="{8682B1EA-9364-EB4D-8364-42A62576918A}"/>
              </a:ext>
            </a:extLst>
          </p:cNvPr>
          <p:cNvSpPr txBox="1"/>
          <p:nvPr/>
        </p:nvSpPr>
        <p:spPr>
          <a:xfrm>
            <a:off x="352075" y="2523374"/>
            <a:ext cx="8595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a:t>
            </a:r>
          </a:p>
        </p:txBody>
      </p:sp>
      <p:cxnSp>
        <p:nvCxnSpPr>
          <p:cNvPr id="42" name="Straight Arrow Connector 41">
            <a:extLst>
              <a:ext uri="{FF2B5EF4-FFF2-40B4-BE49-F238E27FC236}">
                <a16:creationId xmlns:a16="http://schemas.microsoft.com/office/drawing/2014/main" id="{A8988C6B-7A0A-3149-BECA-93591170B3D6}"/>
              </a:ext>
            </a:extLst>
          </p:cNvPr>
          <p:cNvCxnSpPr>
            <a:cxnSpLocks/>
          </p:cNvCxnSpPr>
          <p:nvPr/>
        </p:nvCxnSpPr>
        <p:spPr>
          <a:xfrm flipH="1">
            <a:off x="9724550" y="2219908"/>
            <a:ext cx="1243659" cy="66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2A4FEE9-B739-214A-92CB-3ACABA3122B9}"/>
              </a:ext>
            </a:extLst>
          </p:cNvPr>
          <p:cNvSpPr txBox="1"/>
          <p:nvPr/>
        </p:nvSpPr>
        <p:spPr>
          <a:xfrm>
            <a:off x="10655463" y="1906890"/>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label</a:t>
            </a:r>
          </a:p>
        </p:txBody>
      </p:sp>
      <p:sp>
        <p:nvSpPr>
          <p:cNvPr id="46" name="TextBox 45">
            <a:extLst>
              <a:ext uri="{FF2B5EF4-FFF2-40B4-BE49-F238E27FC236}">
                <a16:creationId xmlns:a16="http://schemas.microsoft.com/office/drawing/2014/main" id="{B9865693-4008-C547-987D-6899C57690FE}"/>
              </a:ext>
            </a:extLst>
          </p:cNvPr>
          <p:cNvSpPr txBox="1"/>
          <p:nvPr/>
        </p:nvSpPr>
        <p:spPr>
          <a:xfrm>
            <a:off x="881914" y="3240286"/>
            <a:ext cx="993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category</a:t>
            </a:r>
          </a:p>
        </p:txBody>
      </p:sp>
      <p:sp>
        <p:nvSpPr>
          <p:cNvPr id="49" name="TextBox 48">
            <a:extLst>
              <a:ext uri="{FF2B5EF4-FFF2-40B4-BE49-F238E27FC236}">
                <a16:creationId xmlns:a16="http://schemas.microsoft.com/office/drawing/2014/main" id="{B814A2A3-9F41-CA44-9D28-3EDF6E2F14FF}"/>
              </a:ext>
            </a:extLst>
          </p:cNvPr>
          <p:cNvSpPr txBox="1"/>
          <p:nvPr/>
        </p:nvSpPr>
        <p:spPr>
          <a:xfrm>
            <a:off x="6727783" y="1955642"/>
            <a:ext cx="32528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pitchFamily="2" charset="0"/>
                <a:ea typeface="+mn-ea"/>
                <a:cs typeface="+mn-cs"/>
              </a:rPr>
              <a:t>activation = “</a:t>
            </a:r>
            <a:r>
              <a:rPr kumimoji="0" lang="en-US" sz="1200" b="0" i="0" u="none" strike="noStrike" kern="1200" cap="none" spc="0" normalizeH="0" baseline="0" noProof="0" dirty="0" err="1">
                <a:ln>
                  <a:noFill/>
                </a:ln>
                <a:solidFill>
                  <a:prstClr val="black"/>
                </a:solidFill>
                <a:effectLst/>
                <a:uLnTx/>
                <a:uFillTx/>
                <a:latin typeface="Courier" pitchFamily="2" charset="0"/>
                <a:ea typeface="+mn-ea"/>
                <a:cs typeface="+mn-cs"/>
              </a:rPr>
              <a:t>softmax</a:t>
            </a:r>
            <a:r>
              <a:rPr kumimoji="0" lang="en-US" sz="1200" b="0" i="0" u="none" strike="noStrike" kern="1200" cap="none" spc="0" normalizeH="0" baseline="0" noProof="0" dirty="0">
                <a:ln>
                  <a:noFill/>
                </a:ln>
                <a:solidFill>
                  <a:prstClr val="black"/>
                </a:solidFill>
                <a:effectLst/>
                <a:uLnTx/>
                <a:uFillTx/>
                <a:latin typeface="Courier" pitchFamily="2" charset="0"/>
                <a:ea typeface="+mn-ea"/>
                <a:cs typeface="+mn-cs"/>
              </a:rPr>
              <a:t>”, units = 3</a:t>
            </a:r>
          </a:p>
        </p:txBody>
      </p:sp>
      <p:sp>
        <p:nvSpPr>
          <p:cNvPr id="50" name="Right Arrow 49">
            <a:extLst>
              <a:ext uri="{FF2B5EF4-FFF2-40B4-BE49-F238E27FC236}">
                <a16:creationId xmlns:a16="http://schemas.microsoft.com/office/drawing/2014/main" id="{D720A8F0-B640-A145-B034-E4EBE8638868}"/>
              </a:ext>
            </a:extLst>
          </p:cNvPr>
          <p:cNvSpPr/>
          <p:nvPr/>
        </p:nvSpPr>
        <p:spPr>
          <a:xfrm>
            <a:off x="5159945" y="3032978"/>
            <a:ext cx="1835743" cy="429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534585"/>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2101</Words>
  <Application>Microsoft Macintosh PowerPoint</Application>
  <PresentationFormat>Widescreen</PresentationFormat>
  <Paragraphs>319</Paragraphs>
  <Slides>36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Cambria Math</vt:lpstr>
      <vt:lpstr>Courier</vt:lpstr>
      <vt:lpstr>Verdana</vt:lpstr>
      <vt:lpstr>Kantoorthema</vt:lpstr>
      <vt:lpstr>Applied Artificial Intelligence in Toxicology</vt:lpstr>
      <vt:lpstr>Contents</vt:lpstr>
      <vt:lpstr>Introduction to machine learning</vt:lpstr>
      <vt:lpstr>Artificial Intelligence</vt:lpstr>
      <vt:lpstr>Machine learning</vt:lpstr>
      <vt:lpstr>Elementary algorithm</vt:lpstr>
      <vt:lpstr>What do we need for machine learning?</vt:lpstr>
      <vt:lpstr>Steps to build deep learning models</vt:lpstr>
      <vt:lpstr>A minimal deep learning network</vt:lpstr>
      <vt:lpstr>How do we build a deep learning model?</vt:lpstr>
      <vt:lpstr>Building DL models - workflow</vt:lpstr>
      <vt:lpstr>Articulate the problem</vt:lpstr>
      <vt:lpstr>Start with Exploratory Data Analysis &amp; use code to do it.</vt:lpstr>
      <vt:lpstr>Github (or any version control) is essential</vt:lpstr>
      <vt:lpstr>Input data for Deep Learning models  - Tensors -</vt:lpstr>
      <vt:lpstr>Tensors as input for neural networks</vt:lpstr>
      <vt:lpstr>Tensors</vt:lpstr>
      <vt:lpstr>Toxicology example</vt:lpstr>
      <vt:lpstr>Molecular fingerprints (Bit-encoding)</vt:lpstr>
      <vt:lpstr>A new solution: Graph Neural Networks (GCN)</vt:lpstr>
      <vt:lpstr>RDKit mol structure vs NetworkX graph</vt:lpstr>
      <vt:lpstr>Graph representation of molecules</vt:lpstr>
      <vt:lpstr>Choosing the right model</vt:lpstr>
      <vt:lpstr>Type of learning/task</vt:lpstr>
      <vt:lpstr>Choosing a model</vt:lpstr>
      <vt:lpstr>PowerPoint Presentation</vt:lpstr>
      <vt:lpstr>AI examples in Toxicology</vt:lpstr>
      <vt:lpstr>AI in drug toxicity &amp; safety </vt:lpstr>
      <vt:lpstr>Data in toxicology</vt:lpstr>
      <vt:lpstr>Application of AI in toxicology</vt:lpstr>
      <vt:lpstr>QSAR and friends</vt:lpstr>
      <vt:lpstr>RASAR: Read Across SAR</vt:lpstr>
      <vt:lpstr>Where to start?</vt:lpstr>
      <vt:lpstr>Programming languages / frameworks</vt:lpstr>
      <vt:lpstr>Tidymodels (hands on example)</vt:lpstr>
      <vt:lpstr>Posit cloud: &lt;add workspace-link&gt;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Artificial Intelligence in Toxicology</dc:title>
  <dc:creator>Marc Teunis</dc:creator>
  <cp:lastModifiedBy>Marc Teunis</cp:lastModifiedBy>
  <cp:revision>2</cp:revision>
  <dcterms:created xsi:type="dcterms:W3CDTF">2023-11-16T08:05:10Z</dcterms:created>
  <dcterms:modified xsi:type="dcterms:W3CDTF">2023-11-16T09:49:03Z</dcterms:modified>
</cp:coreProperties>
</file>